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8633" r:id="rId5"/>
    <p:sldId id="8618" r:id="rId6"/>
    <p:sldId id="8619" r:id="rId7"/>
    <p:sldId id="8620" r:id="rId8"/>
    <p:sldId id="8621" r:id="rId9"/>
    <p:sldId id="8622" r:id="rId10"/>
    <p:sldId id="8623" r:id="rId11"/>
    <p:sldId id="8624" r:id="rId12"/>
    <p:sldId id="8625" r:id="rId13"/>
    <p:sldId id="296" r:id="rId14"/>
    <p:sldId id="8615" r:id="rId15"/>
    <p:sldId id="8616" r:id="rId16"/>
    <p:sldId id="8654" r:id="rId17"/>
    <p:sldId id="8617" r:id="rId18"/>
    <p:sldId id="8626" r:id="rId19"/>
    <p:sldId id="8627" r:id="rId20"/>
    <p:sldId id="8628" r:id="rId21"/>
    <p:sldId id="8629" r:id="rId22"/>
    <p:sldId id="8630" r:id="rId23"/>
    <p:sldId id="8631" r:id="rId24"/>
    <p:sldId id="8632" r:id="rId25"/>
    <p:sldId id="8673" r:id="rId26"/>
    <p:sldId id="8674" r:id="rId27"/>
    <p:sldId id="8679" r:id="rId28"/>
    <p:sldId id="8680" r:id="rId29"/>
    <p:sldId id="8682" r:id="rId30"/>
    <p:sldId id="8684" r:id="rId31"/>
    <p:sldId id="8664" r:id="rId32"/>
    <p:sldId id="8666" r:id="rId33"/>
    <p:sldId id="8665" r:id="rId34"/>
    <p:sldId id="8667" r:id="rId35"/>
    <p:sldId id="8668" r:id="rId36"/>
    <p:sldId id="8669" r:id="rId37"/>
    <p:sldId id="8670" r:id="rId38"/>
    <p:sldId id="294"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98" autoAdjust="0"/>
    <p:restoredTop sz="94660"/>
  </p:normalViewPr>
  <p:slideViewPr>
    <p:cSldViewPr snapToGrid="0">
      <p:cViewPr varScale="1">
        <p:scale>
          <a:sx n="72" d="100"/>
          <a:sy n="72" d="100"/>
        </p:scale>
        <p:origin x="36" y="5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1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73FEFC-5A44-4C02-99F1-5B7E9679A3F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73FEFC-5A44-4C02-99F1-5B7E9679A3F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73FEFC-5A44-4C02-99F1-5B7E9679A3F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73FEFC-5A44-4C02-99F1-5B7E9679A3F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4C284-C97B-4A78-9B6C-3354FD79A64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6659563" y="2632075"/>
            <a:ext cx="4295775" cy="2684463"/>
          </a:xfrm>
          <a:prstGeom prst="rect">
            <a:avLst/>
          </a:prstGeom>
        </p:spPr>
        <p:txBody>
          <a:bodyPr/>
          <a:lstStyle/>
          <a:p>
            <a:endParaRPr lang="id-ID"/>
          </a:p>
        </p:txBody>
      </p:sp>
      <p:sp>
        <p:nvSpPr>
          <p:cNvPr id="5" name="Picture Placeholder 4"/>
          <p:cNvSpPr>
            <a:spLocks noGrp="1"/>
          </p:cNvSpPr>
          <p:nvPr>
            <p:ph type="pic" sz="quarter" idx="10"/>
          </p:nvPr>
        </p:nvSpPr>
        <p:spPr>
          <a:xfrm>
            <a:off x="877887" y="4664885"/>
            <a:ext cx="827316" cy="827314"/>
          </a:xfrm>
          <a:custGeom>
            <a:avLst/>
            <a:gdLst>
              <a:gd name="connsiteX0" fmla="*/ 353639 w 707278"/>
              <a:gd name="connsiteY0" fmla="*/ 0 h 707276"/>
              <a:gd name="connsiteX1" fmla="*/ 707278 w 707278"/>
              <a:gd name="connsiteY1" fmla="*/ 353638 h 707276"/>
              <a:gd name="connsiteX2" fmla="*/ 353639 w 707278"/>
              <a:gd name="connsiteY2" fmla="*/ 707276 h 707276"/>
              <a:gd name="connsiteX3" fmla="*/ 0 w 707278"/>
              <a:gd name="connsiteY3" fmla="*/ 353638 h 707276"/>
              <a:gd name="connsiteX4" fmla="*/ 353639 w 707278"/>
              <a:gd name="connsiteY4" fmla="*/ 0 h 707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78" h="707276">
                <a:moveTo>
                  <a:pt x="353639" y="0"/>
                </a:moveTo>
                <a:cubicBezTo>
                  <a:pt x="548948" y="0"/>
                  <a:pt x="707278" y="158329"/>
                  <a:pt x="707278" y="353638"/>
                </a:cubicBezTo>
                <a:cubicBezTo>
                  <a:pt x="707278" y="548947"/>
                  <a:pt x="548948" y="707276"/>
                  <a:pt x="353639" y="707276"/>
                </a:cubicBezTo>
                <a:cubicBezTo>
                  <a:pt x="158330" y="707276"/>
                  <a:pt x="0" y="548947"/>
                  <a:pt x="0" y="353638"/>
                </a:cubicBezTo>
                <a:cubicBezTo>
                  <a:pt x="0" y="158329"/>
                  <a:pt x="158330" y="0"/>
                  <a:pt x="353639" y="0"/>
                </a:cubicBezTo>
                <a:close/>
              </a:path>
            </a:pathLst>
          </a:custGeom>
          <a:effectLst>
            <a:outerShdw blurRad="127000" sx="102000" sy="102000" algn="ctr" rotWithShape="0">
              <a:schemeClr val="tx1">
                <a:lumMod val="95000"/>
                <a:lumOff val="5000"/>
                <a:alpha val="40000"/>
              </a:schemeClr>
            </a:outerShdw>
          </a:effectLst>
        </p:spPr>
        <p:txBody>
          <a:bodyPr wrap="square">
            <a:noAutofit/>
          </a:bodyPr>
          <a:lstStyle>
            <a:lvl1pPr marL="0" indent="0">
              <a:buNone/>
              <a:defRPr sz="100"/>
            </a:lvl1pPr>
          </a:lstStyle>
          <a:p>
            <a:endParaRPr lang="id-ID"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C25B2B0-692A-46A2-956F-D87A1A3CFB5B}"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456EF-EDA7-466D-90A9-97D47B7037C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73ED-7EBB-4E11-B60B-79773C5177D3}" type="slidenum">
              <a:rPr lang="zh-CN" altLang="en-US" smtClean="0"/>
            </a:fld>
            <a:endParaRPr lang="zh-CN" altLang="en-US"/>
          </a:p>
        </p:txBody>
      </p:sp>
      <p:sp>
        <p:nvSpPr>
          <p:cNvPr id="7" name="矩形 6"/>
          <p:cNvSpPr/>
          <p:nvPr userDrawn="1"/>
        </p:nvSpPr>
        <p:spPr>
          <a:xfrm>
            <a:off x="254643" y="300942"/>
            <a:ext cx="11678856" cy="629662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tags" Target="../tags/tag6.xml"/><Relationship Id="rId3" Type="http://schemas.openxmlformats.org/officeDocument/2006/relationships/image" Target="../media/image38.png"/><Relationship Id="rId2" Type="http://schemas.openxmlformats.org/officeDocument/2006/relationships/tags" Target="../tags/tag5.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tags" Target="../tags/tag9.xml"/><Relationship Id="rId4" Type="http://schemas.openxmlformats.org/officeDocument/2006/relationships/image" Target="../media/image44.emf"/><Relationship Id="rId3" Type="http://schemas.openxmlformats.org/officeDocument/2006/relationships/tags" Target="../tags/tag8.xml"/><Relationship Id="rId2" Type="http://schemas.openxmlformats.org/officeDocument/2006/relationships/image" Target="../media/image43.emf"/><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47.emf"/><Relationship Id="rId3" Type="http://schemas.openxmlformats.org/officeDocument/2006/relationships/tags" Target="../tags/tag11.xml"/><Relationship Id="rId2" Type="http://schemas.openxmlformats.org/officeDocument/2006/relationships/image" Target="../media/image46.emf"/><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8.emf"/><Relationship Id="rId1" Type="http://schemas.openxmlformats.org/officeDocument/2006/relationships/tags" Target="../tags/tag1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636bdc0e09719f75b79f521eb2f2d52"/>
          <p:cNvPicPr>
            <a:picLocks noChangeAspect="1"/>
          </p:cNvPicPr>
          <p:nvPr/>
        </p:nvPicPr>
        <p:blipFill>
          <a:blip r:embed="rId1"/>
          <a:stretch>
            <a:fillRect/>
          </a:stretch>
        </p:blipFill>
        <p:spPr>
          <a:xfrm>
            <a:off x="4358640" y="832485"/>
            <a:ext cx="3949700" cy="5904865"/>
          </a:xfrm>
          <a:prstGeom prst="rect">
            <a:avLst/>
          </a:prstGeom>
        </p:spPr>
      </p:pic>
      <p:sp>
        <p:nvSpPr>
          <p:cNvPr id="10" name="文本框 9"/>
          <p:cNvSpPr txBox="1"/>
          <p:nvPr/>
        </p:nvSpPr>
        <p:spPr>
          <a:xfrm rot="16200000">
            <a:off x="9671685" y="535305"/>
            <a:ext cx="859790" cy="3413125"/>
          </a:xfrm>
          <a:prstGeom prst="rect">
            <a:avLst/>
          </a:prstGeom>
          <a:noFill/>
        </p:spPr>
        <p:txBody>
          <a:bodyPr vert="eaVert" wrap="square" rtlCol="0">
            <a:spAutoFit/>
          </a:bodyPr>
          <a:lstStyle/>
          <a:p>
            <a:r>
              <a:rPr lang="zh-CN" altLang="en-US" sz="4400" b="1" spc="600" dirty="0">
                <a:solidFill>
                  <a:schemeClr val="accent1"/>
                </a:solidFill>
                <a:effectLst>
                  <a:outerShdw blurRad="38100" dist="25400" dir="5400000" algn="ctr" rotWithShape="0">
                    <a:srgbClr val="6E747A">
                      <a:alpha val="43000"/>
                    </a:srgbClr>
                  </a:outerShdw>
                </a:effectLst>
                <a:latin typeface="宋体" pitchFamily="2" charset="-122"/>
                <a:ea typeface="宋体" pitchFamily="2" charset="-122"/>
              </a:rPr>
              <a:t>可视密码学</a:t>
            </a:r>
            <a:endParaRPr lang="zh-CN" altLang="en-US" sz="4400" b="1" spc="600" dirty="0">
              <a:solidFill>
                <a:schemeClr val="accent1"/>
              </a:solidFill>
              <a:effectLst>
                <a:outerShdw blurRad="38100" dist="25400" dir="5400000" algn="ctr" rotWithShape="0">
                  <a:srgbClr val="6E747A">
                    <a:alpha val="43000"/>
                  </a:srgbClr>
                </a:outerShdw>
              </a:effectLst>
              <a:latin typeface="宋体" pitchFamily="2" charset="-122"/>
              <a:ea typeface="宋体" pitchFamily="2" charset="-122"/>
            </a:endParaRPr>
          </a:p>
        </p:txBody>
      </p:sp>
      <p:pic>
        <p:nvPicPr>
          <p:cNvPr id="4" name="图片 3" descr="fc35e40ad24b94fd8d81c3bb6d9e97f"/>
          <p:cNvPicPr>
            <a:picLocks noChangeAspect="1"/>
          </p:cNvPicPr>
          <p:nvPr/>
        </p:nvPicPr>
        <p:blipFill>
          <a:blip r:embed="rId2"/>
          <a:stretch>
            <a:fillRect/>
          </a:stretch>
        </p:blipFill>
        <p:spPr>
          <a:xfrm>
            <a:off x="164465" y="114935"/>
            <a:ext cx="4107180" cy="6282690"/>
          </a:xfrm>
          <a:prstGeom prst="rect">
            <a:avLst/>
          </a:prstGeom>
        </p:spPr>
      </p:pic>
      <p:sp>
        <p:nvSpPr>
          <p:cNvPr id="2" name="文本框 1"/>
          <p:cNvSpPr txBox="1"/>
          <p:nvPr/>
        </p:nvSpPr>
        <p:spPr>
          <a:xfrm rot="16200000">
            <a:off x="8037830" y="-2203450"/>
            <a:ext cx="907415" cy="6490970"/>
          </a:xfrm>
          <a:prstGeom prst="rect">
            <a:avLst/>
          </a:prstGeom>
          <a:noFill/>
        </p:spPr>
        <p:txBody>
          <a:bodyPr vert="eaVert" wrap="square" rtlCol="0">
            <a:noAutofit/>
          </a:bodyPr>
          <a:p>
            <a:r>
              <a:rPr lang="zh-CN" altLang="en-US" sz="6600" b="1" spc="600" dirty="0">
                <a:solidFill>
                  <a:schemeClr val="accent1"/>
                </a:solidFill>
                <a:effectLst>
                  <a:outerShdw blurRad="38100" dist="25400" dir="5400000" algn="ctr" rotWithShape="0">
                    <a:srgbClr val="6E747A">
                      <a:alpha val="43000"/>
                    </a:srgbClr>
                  </a:outerShdw>
                </a:effectLst>
                <a:latin typeface="宋体" pitchFamily="2" charset="-122"/>
                <a:ea typeface="宋体" pitchFamily="2" charset="-122"/>
              </a:rPr>
              <a:t>信息隐藏技术</a:t>
            </a:r>
            <a:endParaRPr lang="zh-CN" altLang="en-US" sz="6600" b="1" spc="600" dirty="0">
              <a:solidFill>
                <a:schemeClr val="accent1"/>
              </a:solidFill>
              <a:effectLst>
                <a:outerShdw blurRad="38100" dist="25400" dir="5400000" algn="ctr" rotWithShape="0">
                  <a:srgbClr val="6E747A">
                    <a:alpha val="43000"/>
                  </a:srgbClr>
                </a:outerShdw>
              </a:effectLst>
              <a:latin typeface="宋体" pitchFamily="2" charset="-122"/>
              <a:ea typeface="宋体" pitchFamily="2" charset="-122"/>
            </a:endParaRPr>
          </a:p>
        </p:txBody>
      </p:sp>
      <p:grpSp>
        <p:nvGrpSpPr>
          <p:cNvPr id="7" name="组合 6"/>
          <p:cNvGrpSpPr/>
          <p:nvPr/>
        </p:nvGrpSpPr>
        <p:grpSpPr>
          <a:xfrm>
            <a:off x="8308340" y="3793490"/>
            <a:ext cx="3545840" cy="1833880"/>
            <a:chOff x="13084" y="5974"/>
            <a:chExt cx="5584" cy="2888"/>
          </a:xfrm>
        </p:grpSpPr>
        <p:grpSp>
          <p:nvGrpSpPr>
            <p:cNvPr id="5" name="组合 4"/>
            <p:cNvGrpSpPr/>
            <p:nvPr/>
          </p:nvGrpSpPr>
          <p:grpSpPr bwMode="auto">
            <a:xfrm>
              <a:off x="13084" y="5974"/>
              <a:ext cx="5584" cy="2889"/>
              <a:chOff x="3347680" y="3516133"/>
              <a:chExt cx="3744600" cy="1708347"/>
            </a:xfrm>
          </p:grpSpPr>
          <p:sp>
            <p:nvSpPr>
              <p:cNvPr id="58" name="TextBox 57"/>
              <p:cNvSpPr txBox="1"/>
              <p:nvPr/>
            </p:nvSpPr>
            <p:spPr>
              <a:xfrm>
                <a:off x="4610410" y="3516133"/>
                <a:ext cx="2481870" cy="1688996"/>
              </a:xfrm>
              <a:prstGeom prst="rect">
                <a:avLst/>
              </a:prstGeom>
              <a:noFill/>
            </p:spPr>
            <p:txBody>
              <a:bodyPr>
                <a:noAutofit/>
              </a:bodyPr>
              <a:p>
                <a:pPr algn="ctr" fontAlgn="auto">
                  <a:lnSpc>
                    <a:spcPct val="150000"/>
                  </a:lnSpc>
                  <a:spcBef>
                    <a:spcPts val="0"/>
                  </a:spcBef>
                  <a:spcAft>
                    <a:spcPts val="0"/>
                  </a:spcAft>
                  <a:defRPr/>
                </a:pPr>
                <a:r>
                  <a:rPr lang="zh-CN" altLang="en-US" sz="1500" dirty="0">
                    <a:solidFill>
                      <a:schemeClr val="tx1"/>
                    </a:solidFill>
                    <a:latin typeface="微软雅黑" panose="020B0503020204020204" charset="-122"/>
                    <a:ea typeface="微软雅黑" panose="020B0503020204020204" charset="-122"/>
                  </a:rPr>
                  <a:t>运开、耿嘉宁、吕昆娴、周延霖、</a:t>
                </a:r>
                <a:r>
                  <a:rPr lang="zh-CN" altLang="en-US" sz="1500" dirty="0">
                    <a:latin typeface="微软雅黑" panose="020B0503020204020204" charset="-122"/>
                    <a:ea typeface="微软雅黑" panose="020B0503020204020204" charset="-122"/>
                    <a:sym typeface="+mn-ea"/>
                  </a:rPr>
                  <a:t>许健</a:t>
                </a:r>
                <a:endParaRPr lang="en-US" altLang="zh-CN" sz="1500" dirty="0">
                  <a:solidFill>
                    <a:schemeClr val="tx1"/>
                  </a:solidFill>
                  <a:latin typeface="微软雅黑" panose="020B0503020204020204" charset="-122"/>
                  <a:ea typeface="微软雅黑" panose="020B0503020204020204" charset="-122"/>
                </a:endParaRPr>
              </a:p>
              <a:p>
                <a:pPr algn="ctr" fontAlgn="auto">
                  <a:lnSpc>
                    <a:spcPct val="150000"/>
                  </a:lnSpc>
                  <a:spcBef>
                    <a:spcPts val="0"/>
                  </a:spcBef>
                  <a:spcAft>
                    <a:spcPts val="0"/>
                  </a:spcAft>
                  <a:defRPr/>
                </a:pPr>
                <a:r>
                  <a:rPr lang="zh-CN" altLang="en-US" sz="1500" dirty="0">
                    <a:solidFill>
                      <a:schemeClr val="tx1"/>
                    </a:solidFill>
                    <a:latin typeface="微软雅黑" panose="020B0503020204020204" charset="-122"/>
                    <a:ea typeface="微软雅黑" panose="020B0503020204020204" charset="-122"/>
                  </a:rPr>
                  <a:t>信息安全</a:t>
                </a:r>
                <a:endParaRPr lang="en-US" altLang="zh-CN" sz="1500" dirty="0">
                  <a:solidFill>
                    <a:schemeClr val="tx1"/>
                  </a:solidFill>
                  <a:latin typeface="微软雅黑" panose="020B0503020204020204" charset="-122"/>
                  <a:ea typeface="微软雅黑" panose="020B0503020204020204" charset="-122"/>
                </a:endParaRPr>
              </a:p>
              <a:p>
                <a:pPr algn="ctr" fontAlgn="auto">
                  <a:lnSpc>
                    <a:spcPct val="150000"/>
                  </a:lnSpc>
                  <a:spcBef>
                    <a:spcPts val="0"/>
                  </a:spcBef>
                  <a:spcAft>
                    <a:spcPts val="0"/>
                  </a:spcAft>
                  <a:defRPr/>
                </a:pPr>
                <a:r>
                  <a:rPr lang="zh-CN" altLang="en-US" sz="1500" dirty="0">
                    <a:solidFill>
                      <a:schemeClr val="tx1"/>
                    </a:solidFill>
                    <a:latin typeface="微软雅黑" panose="020B0503020204020204" charset="-122"/>
                    <a:ea typeface="微软雅黑" panose="020B0503020204020204" charset="-122"/>
                  </a:rPr>
                  <a:t>李朝晖</a:t>
                </a:r>
                <a:endParaRPr lang="zh-CN" altLang="en-US" sz="1500" dirty="0">
                  <a:solidFill>
                    <a:schemeClr val="tx1"/>
                  </a:solidFill>
                  <a:latin typeface="微软雅黑" panose="020B0503020204020204" charset="-122"/>
                  <a:ea typeface="微软雅黑" panose="020B0503020204020204" charset="-122"/>
                </a:endParaRPr>
              </a:p>
              <a:p>
                <a:pPr algn="ctr" fontAlgn="auto">
                  <a:lnSpc>
                    <a:spcPct val="150000"/>
                  </a:lnSpc>
                  <a:spcBef>
                    <a:spcPts val="0"/>
                  </a:spcBef>
                  <a:spcAft>
                    <a:spcPts val="0"/>
                  </a:spcAft>
                  <a:defRPr/>
                </a:pPr>
                <a:r>
                  <a:rPr lang="en-US" altLang="zh-CN" sz="1500" dirty="0">
                    <a:solidFill>
                      <a:schemeClr val="tx1"/>
                    </a:solidFill>
                    <a:latin typeface="微软雅黑" panose="020B0503020204020204" charset="-122"/>
                    <a:ea typeface="微软雅黑" panose="020B0503020204020204" charset="-122"/>
                  </a:rPr>
                  <a:t>2023.3.26</a:t>
                </a:r>
                <a:endParaRPr lang="en-US" altLang="zh-CN" sz="1500" dirty="0">
                  <a:solidFill>
                    <a:schemeClr val="tx1"/>
                  </a:solidFill>
                  <a:latin typeface="微软雅黑" panose="020B0503020204020204" charset="-122"/>
                  <a:ea typeface="微软雅黑" panose="020B0503020204020204" charset="-122"/>
                </a:endParaRPr>
              </a:p>
              <a:p>
                <a:pPr algn="ctr" fontAlgn="auto">
                  <a:lnSpc>
                    <a:spcPct val="150000"/>
                  </a:lnSpc>
                  <a:spcBef>
                    <a:spcPts val="0"/>
                  </a:spcBef>
                  <a:spcAft>
                    <a:spcPts val="0"/>
                  </a:spcAft>
                  <a:defRPr/>
                </a:pPr>
                <a:r>
                  <a:rPr lang="en-US" altLang="zh-CN" sz="1500" dirty="0">
                    <a:solidFill>
                      <a:schemeClr val="tx1"/>
                    </a:solidFill>
                    <a:latin typeface="微软雅黑" panose="020B0503020204020204" charset="-122"/>
                    <a:ea typeface="微软雅黑" panose="020B0503020204020204" charset="-122"/>
                  </a:rPr>
                  <a:t> </a:t>
                </a:r>
                <a:endParaRPr lang="en-US" altLang="zh-CN" sz="1500" dirty="0">
                  <a:solidFill>
                    <a:schemeClr val="tx1"/>
                  </a:solidFill>
                  <a:latin typeface="微软雅黑" panose="020B0503020204020204" charset="-122"/>
                  <a:ea typeface="微软雅黑" panose="020B0503020204020204" charset="-122"/>
                </a:endParaRPr>
              </a:p>
            </p:txBody>
          </p:sp>
          <p:sp>
            <p:nvSpPr>
              <p:cNvPr id="59" name="TextBox 90"/>
              <p:cNvSpPr txBox="1"/>
              <p:nvPr/>
            </p:nvSpPr>
            <p:spPr>
              <a:xfrm>
                <a:off x="3347680" y="3592255"/>
                <a:ext cx="1439186" cy="574939"/>
              </a:xfrm>
              <a:prstGeom prst="rect">
                <a:avLst/>
              </a:prstGeom>
              <a:noFill/>
            </p:spPr>
            <p:txBody>
              <a:bodyPr>
                <a:noAutofit/>
              </a:bodyPr>
              <a:p>
                <a:pPr fontAlgn="auto">
                  <a:spcBef>
                    <a:spcPts val="0"/>
                  </a:spcBef>
                  <a:spcAft>
                    <a:spcPts val="0"/>
                  </a:spcAft>
                  <a:defRPr/>
                </a:pPr>
                <a:r>
                  <a:rPr lang="zh-CN" altLang="en-US" sz="1600" dirty="0">
                    <a:solidFill>
                      <a:schemeClr val="tx1"/>
                    </a:solidFill>
                    <a:latin typeface="微软雅黑" panose="020B0503020204020204" charset="-122"/>
                    <a:ea typeface="微软雅黑" panose="020B0503020204020204" charset="-122"/>
                  </a:rPr>
                  <a:t>小组</a:t>
                </a:r>
                <a:r>
                  <a:rPr lang="zh-CN" altLang="en-US" sz="1600" dirty="0">
                    <a:solidFill>
                      <a:schemeClr val="tx1"/>
                    </a:solidFill>
                    <a:latin typeface="微软雅黑" panose="020B0503020204020204" charset="-122"/>
                    <a:ea typeface="微软雅黑" panose="020B0503020204020204" charset="-122"/>
                  </a:rPr>
                  <a:t>成员：</a:t>
                </a:r>
                <a:endParaRPr lang="zh-CN" altLang="en-US" sz="1600" dirty="0">
                  <a:solidFill>
                    <a:schemeClr val="tx1"/>
                  </a:solidFill>
                  <a:latin typeface="微软雅黑" panose="020B0503020204020204" charset="-122"/>
                  <a:ea typeface="微软雅黑" panose="020B0503020204020204" charset="-122"/>
                </a:endParaRPr>
              </a:p>
            </p:txBody>
          </p:sp>
          <p:sp>
            <p:nvSpPr>
              <p:cNvPr id="60" name="TextBox 59"/>
              <p:cNvSpPr txBox="1"/>
              <p:nvPr/>
            </p:nvSpPr>
            <p:spPr>
              <a:xfrm>
                <a:off x="3606136" y="4209082"/>
                <a:ext cx="1180612" cy="314025"/>
              </a:xfrm>
              <a:prstGeom prst="rect">
                <a:avLst/>
              </a:prstGeom>
              <a:noFill/>
            </p:spPr>
            <p:txBody>
              <a:bodyPr>
                <a:spAutoFit/>
              </a:bodyPr>
              <a:p>
                <a:pPr fontAlgn="auto">
                  <a:spcBef>
                    <a:spcPts val="0"/>
                  </a:spcBef>
                  <a:spcAft>
                    <a:spcPts val="0"/>
                  </a:spcAft>
                  <a:defRPr/>
                </a:pPr>
                <a:r>
                  <a:rPr lang="zh-CN" altLang="en-US" sz="1600" dirty="0">
                    <a:solidFill>
                      <a:schemeClr val="tx1"/>
                    </a:solidFill>
                    <a:latin typeface="微软雅黑" panose="020B0503020204020204" charset="-122"/>
                    <a:ea typeface="微软雅黑" panose="020B0503020204020204" charset="-122"/>
                  </a:rPr>
                  <a:t>专业：</a:t>
                </a:r>
                <a:endParaRPr lang="zh-CN" altLang="en-US" sz="1600" dirty="0">
                  <a:solidFill>
                    <a:schemeClr val="tx1"/>
                  </a:solidFill>
                  <a:latin typeface="微软雅黑" panose="020B0503020204020204" charset="-122"/>
                  <a:ea typeface="微软雅黑" panose="020B0503020204020204" charset="-122"/>
                </a:endParaRPr>
              </a:p>
            </p:txBody>
          </p:sp>
          <p:sp>
            <p:nvSpPr>
              <p:cNvPr id="61" name="TextBox 60"/>
              <p:cNvSpPr txBox="1"/>
              <p:nvPr/>
            </p:nvSpPr>
            <p:spPr>
              <a:xfrm>
                <a:off x="3606136" y="4564529"/>
                <a:ext cx="799769" cy="314025"/>
              </a:xfrm>
              <a:prstGeom prst="rect">
                <a:avLst/>
              </a:prstGeom>
              <a:noFill/>
            </p:spPr>
            <p:txBody>
              <a:bodyPr wrap="square">
                <a:spAutoFit/>
              </a:bodyPr>
              <a:p>
                <a:pPr fontAlgn="auto">
                  <a:spcBef>
                    <a:spcPts val="0"/>
                  </a:spcBef>
                  <a:spcAft>
                    <a:spcPts val="0"/>
                  </a:spcAft>
                  <a:defRPr/>
                </a:pPr>
                <a:r>
                  <a:rPr lang="zh-CN" altLang="en-US" sz="1600" dirty="0">
                    <a:solidFill>
                      <a:schemeClr val="tx1"/>
                    </a:solidFill>
                    <a:latin typeface="微软雅黑" panose="020B0503020204020204" charset="-122"/>
                    <a:ea typeface="微软雅黑" panose="020B0503020204020204" charset="-122"/>
                  </a:rPr>
                  <a:t>导师：</a:t>
                </a:r>
                <a:endParaRPr lang="zh-CN" altLang="en-US" sz="1600" dirty="0">
                  <a:solidFill>
                    <a:schemeClr val="tx1"/>
                  </a:solidFill>
                  <a:latin typeface="微软雅黑" panose="020B0503020204020204" charset="-122"/>
                  <a:ea typeface="微软雅黑" panose="020B0503020204020204" charset="-122"/>
                </a:endParaRPr>
              </a:p>
            </p:txBody>
          </p:sp>
          <p:sp>
            <p:nvSpPr>
              <p:cNvPr id="62" name="TextBox 61"/>
              <p:cNvSpPr txBox="1"/>
              <p:nvPr/>
            </p:nvSpPr>
            <p:spPr>
              <a:xfrm>
                <a:off x="3606136" y="4910455"/>
                <a:ext cx="799769" cy="314025"/>
              </a:xfrm>
              <a:prstGeom prst="rect">
                <a:avLst/>
              </a:prstGeom>
              <a:noFill/>
            </p:spPr>
            <p:txBody>
              <a:bodyPr wrap="square">
                <a:spAutoFit/>
              </a:bodyPr>
              <a:p>
                <a:pPr fontAlgn="auto">
                  <a:spcBef>
                    <a:spcPts val="0"/>
                  </a:spcBef>
                  <a:spcAft>
                    <a:spcPts val="0"/>
                  </a:spcAft>
                  <a:defRPr/>
                </a:pPr>
                <a:r>
                  <a:rPr lang="zh-CN" altLang="en-US" sz="1600" dirty="0">
                    <a:solidFill>
                      <a:schemeClr val="tx1"/>
                    </a:solidFill>
                    <a:latin typeface="微软雅黑" panose="020B0503020204020204" charset="-122"/>
                    <a:ea typeface="微软雅黑" panose="020B0503020204020204" charset="-122"/>
                  </a:rPr>
                  <a:t>日期：</a:t>
                </a:r>
                <a:endParaRPr lang="zh-CN" altLang="en-US" sz="1600" dirty="0">
                  <a:solidFill>
                    <a:schemeClr val="tx1"/>
                  </a:solidFill>
                  <a:latin typeface="微软雅黑" panose="020B0503020204020204" charset="-122"/>
                  <a:ea typeface="微软雅黑" panose="020B0503020204020204" charset="-122"/>
                </a:endParaRPr>
              </a:p>
            </p:txBody>
          </p:sp>
          <p:cxnSp>
            <p:nvCxnSpPr>
              <p:cNvPr id="63" name="直接连接符 62"/>
              <p:cNvCxnSpPr/>
              <p:nvPr/>
            </p:nvCxnSpPr>
            <p:spPr>
              <a:xfrm>
                <a:off x="4669170" y="3875996"/>
                <a:ext cx="2088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669170" y="4199707"/>
                <a:ext cx="2088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669170" y="4523553"/>
                <a:ext cx="2088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663805" y="4846673"/>
                <a:ext cx="2088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a:off x="15047" y="8771"/>
              <a:ext cx="31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3"/>
          <p:cNvPicPr>
            <a:picLocks noChangeAspect="1"/>
          </p:cNvPicPr>
          <p:nvPr/>
        </p:nvPicPr>
        <p:blipFill>
          <a:blip r:embed="rId1"/>
          <a:stretch>
            <a:fillRect/>
          </a:stretch>
        </p:blipFill>
        <p:spPr>
          <a:xfrm>
            <a:off x="10741660" y="5918835"/>
            <a:ext cx="1064895" cy="810895"/>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232" y="3429000"/>
            <a:ext cx="2755751" cy="275575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712" y="894857"/>
            <a:ext cx="4876800" cy="48768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8233" y="483955"/>
            <a:ext cx="2755751" cy="27557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54643" y="300942"/>
            <a:ext cx="11678856" cy="629662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3730" y="2321227"/>
            <a:ext cx="2866178" cy="75565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600" b="1" dirty="0">
                <a:solidFill>
                  <a:schemeClr val="tx1">
                    <a:lumMod val="95000"/>
                    <a:lumOff val="5000"/>
                  </a:schemeClr>
                </a:solidFill>
              </a:rPr>
              <a:t>PAPT 02</a:t>
            </a:r>
            <a:endParaRPr lang="zh-CN" altLang="en-US" sz="3600" b="1" dirty="0">
              <a:solidFill>
                <a:schemeClr val="tx1">
                  <a:lumMod val="95000"/>
                  <a:lumOff val="5000"/>
                </a:schemeClr>
              </a:solidFill>
            </a:endParaRPr>
          </a:p>
        </p:txBody>
      </p:sp>
      <p:grpSp>
        <p:nvGrpSpPr>
          <p:cNvPr id="5" name="组合 4"/>
          <p:cNvGrpSpPr/>
          <p:nvPr/>
        </p:nvGrpSpPr>
        <p:grpSpPr>
          <a:xfrm>
            <a:off x="897012" y="3111869"/>
            <a:ext cx="5428554" cy="1370905"/>
            <a:chOff x="3639703" y="183976"/>
            <a:chExt cx="5428554" cy="1370905"/>
          </a:xfrm>
        </p:grpSpPr>
        <p:sp>
          <p:nvSpPr>
            <p:cNvPr id="6" name="文本框 5"/>
            <p:cNvSpPr txBox="1"/>
            <p:nvPr/>
          </p:nvSpPr>
          <p:spPr>
            <a:xfrm>
              <a:off x="3639704" y="183976"/>
              <a:ext cx="5299710" cy="52197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图像</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的（3,3）可视密钥分享方案</a:t>
              </a:r>
              <a:endPar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3639703" y="727476"/>
              <a:ext cx="5428554" cy="82740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lang="zh-CN" altLang="en-US" sz="1050" b="1" noProof="0" dirty="0">
                  <a:ln>
                    <a:noFill/>
                  </a:ln>
                  <a:solidFill>
                    <a:schemeClr val="tx1">
                      <a:lumMod val="85000"/>
                      <a:lumOff val="15000"/>
                    </a:schemeClr>
                  </a:solidFill>
                  <a:effectLst/>
                  <a:uLnTx/>
                  <a:uFillTx/>
                  <a:latin typeface="微软雅黑" panose="020B0503020204020204" charset="-122"/>
                  <a:ea typeface="微软雅黑" panose="020B0503020204020204" charset="-122"/>
                  <a:sym typeface="+mn-ea"/>
                </a:rPr>
                <a:t>将图像分为</a:t>
              </a:r>
              <a:r>
                <a:rPr lang="en-US" altLang="zh-CN" sz="1050" b="1" noProof="0" dirty="0">
                  <a:ln>
                    <a:noFill/>
                  </a:ln>
                  <a:solidFill>
                    <a:schemeClr val="tx1">
                      <a:lumMod val="85000"/>
                      <a:lumOff val="15000"/>
                    </a:schemeClr>
                  </a:solidFill>
                  <a:effectLst/>
                  <a:uLnTx/>
                  <a:uFillTx/>
                  <a:latin typeface="微软雅黑" panose="020B0503020204020204" charset="-122"/>
                  <a:ea typeface="微软雅黑" panose="020B0503020204020204" charset="-122"/>
                  <a:sym typeface="+mn-ea"/>
                </a:rPr>
                <a:t>3</a:t>
              </a:r>
              <a:r>
                <a:rPr lang="zh-CN" altLang="en-US" sz="1050" b="1" noProof="0" dirty="0">
                  <a:ln>
                    <a:noFill/>
                  </a:ln>
                  <a:solidFill>
                    <a:schemeClr val="tx1">
                      <a:lumMod val="85000"/>
                      <a:lumOff val="15000"/>
                    </a:schemeClr>
                  </a:solidFill>
                  <a:effectLst/>
                  <a:uLnTx/>
                  <a:uFillTx/>
                  <a:latin typeface="微软雅黑" panose="020B0503020204020204" charset="-122"/>
                  <a:ea typeface="微软雅黑" panose="020B0503020204020204" charset="-122"/>
                  <a:sym typeface="+mn-ea"/>
                </a:rPr>
                <a:t>个无意义的子图作为两个密钥，当三张子图叠加到一起后即可恢复秘密图像。本部分在上部分基础上进行</a:t>
              </a:r>
              <a:r>
                <a:rPr lang="zh-CN" altLang="en-US" sz="1050" b="1" noProof="0" dirty="0">
                  <a:ln>
                    <a:noFill/>
                  </a:ln>
                  <a:solidFill>
                    <a:schemeClr val="tx1">
                      <a:lumMod val="85000"/>
                      <a:lumOff val="15000"/>
                    </a:schemeClr>
                  </a:solidFill>
                  <a:effectLst/>
                  <a:uLnTx/>
                  <a:uFillTx/>
                  <a:latin typeface="微软雅黑" panose="020B0503020204020204" charset="-122"/>
                  <a:ea typeface="微软雅黑" panose="020B0503020204020204" charset="-122"/>
                  <a:sym typeface="+mn-ea"/>
                </a:rPr>
                <a:t>扩展，完成了三类图像的</a:t>
              </a:r>
              <a:r>
                <a:rPr lang="en-US" altLang="zh-CN" sz="1050" b="1" noProof="0" dirty="0">
                  <a:ln>
                    <a:noFill/>
                  </a:ln>
                  <a:solidFill>
                    <a:schemeClr val="tx1">
                      <a:lumMod val="85000"/>
                      <a:lumOff val="15000"/>
                    </a:schemeClr>
                  </a:solidFill>
                  <a:effectLst/>
                  <a:uLnTx/>
                  <a:uFillTx/>
                  <a:latin typeface="微软雅黑" panose="020B0503020204020204" charset="-122"/>
                  <a:ea typeface="微软雅黑" panose="020B0503020204020204" charset="-122"/>
                  <a:sym typeface="+mn-ea"/>
                </a:rPr>
                <a:t>(3,3)</a:t>
              </a:r>
              <a:r>
                <a:rPr lang="zh-CN" altLang="en-US" sz="1050" b="1" noProof="0" dirty="0">
                  <a:ln>
                    <a:noFill/>
                  </a:ln>
                  <a:solidFill>
                    <a:schemeClr val="tx1">
                      <a:lumMod val="85000"/>
                      <a:lumOff val="15000"/>
                    </a:schemeClr>
                  </a:solidFill>
                  <a:effectLst/>
                  <a:uLnTx/>
                  <a:uFillTx/>
                  <a:latin typeface="微软雅黑" panose="020B0503020204020204" charset="-122"/>
                  <a:ea typeface="微软雅黑" panose="020B0503020204020204" charset="-122"/>
                  <a:sym typeface="+mn-ea"/>
                </a:rPr>
                <a:t>可视密钥分享方案：二值图像、灰度图像、彩色图像。</a:t>
              </a:r>
              <a:endParaRPr kumimoji="0" lang="en-US" altLang="zh-CN"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14000"/>
                </a:lnSpc>
                <a:spcBef>
                  <a:spcPts val="0"/>
                </a:spcBef>
                <a:spcAft>
                  <a:spcPts val="0"/>
                </a:spcAft>
                <a:buClrTx/>
                <a:buSzTx/>
                <a:buFontTx/>
                <a:buNone/>
                <a:defRPr/>
              </a:pPr>
              <a:endParaRPr kumimoji="0" lang="en-US" altLang="zh-CN"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p:txBody>
        </p:sp>
      </p:grpSp>
      <p:pic>
        <p:nvPicPr>
          <p:cNvPr id="2" name="图片 1" descr="c178827f567977a640d15a5086d560e"/>
          <p:cNvPicPr>
            <a:picLocks noChangeAspect="1"/>
          </p:cNvPicPr>
          <p:nvPr/>
        </p:nvPicPr>
        <p:blipFill>
          <a:blip r:embed="rId1"/>
          <a:stretch>
            <a:fillRect/>
          </a:stretch>
        </p:blipFill>
        <p:spPr>
          <a:xfrm>
            <a:off x="7687310" y="668020"/>
            <a:ext cx="3952240" cy="5563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2"/>
          <p:cNvSpPr/>
          <p:nvPr/>
        </p:nvSpPr>
        <p:spPr>
          <a:xfrm flipH="1">
            <a:off x="560070" y="1245870"/>
            <a:ext cx="4643120" cy="1523365"/>
          </a:xfrm>
          <a:prstGeom prst="rect">
            <a:avLst/>
          </a:prstGeom>
          <a:noFill/>
          <a:ln w="12700" cap="flat" cmpd="sng" algn="ctr">
            <a:noFill/>
            <a:prstDash val="solid"/>
          </a:ln>
          <a:effectLst/>
        </p:spPr>
        <p:txBody>
          <a:bodyPr lIns="86694" tIns="0" rIns="86694" bIns="0" rtlCol="0" anchor="t"/>
          <a:lstStyle/>
          <a:p>
            <a:pPr>
              <a:lnSpc>
                <a:spcPct val="120000"/>
              </a:lnSpc>
            </a:pPr>
            <a:r>
              <a:rPr lang="en-US" altLang="zh-CN" sz="1600" dirty="0">
                <a:solidFill>
                  <a:srgbClr val="000000"/>
                </a:solidFill>
                <a:latin typeface="宋体" pitchFamily="2" charset="-122"/>
                <a:ea typeface="宋体" pitchFamily="2" charset="-122"/>
                <a:cs typeface="宋体" pitchFamily="2" charset="-122"/>
              </a:rPr>
              <a:t>·</a:t>
            </a:r>
            <a:r>
              <a:rPr lang="zh-CN" altLang="en-US" sz="1600" dirty="0">
                <a:solidFill>
                  <a:srgbClr val="000000"/>
                </a:solidFill>
                <a:ea typeface="+mn-lt"/>
                <a:cs typeface="+mn-lt"/>
              </a:rPr>
              <a:t>在实现了图像的（2,2）可视密钥分享方案后，尝试继续探索图像的（3,3）可视密钥分享方案的实现方法。继续延续图像的（2,2）可视密钥分享方案的分解思想，将一个像素点扩展为 2×2个像素点，使用三幅子图叠加产生。</a:t>
            </a:r>
            <a:endParaRPr lang="zh-CN" altLang="en-US" sz="1600" dirty="0">
              <a:solidFill>
                <a:srgbClr val="000000"/>
              </a:solidFill>
              <a:ea typeface="+mn-lt"/>
              <a:cs typeface="+mn-lt"/>
            </a:endParaRPr>
          </a:p>
        </p:txBody>
      </p:sp>
      <p:sp>
        <p:nvSpPr>
          <p:cNvPr id="42" name="Rectangle 42"/>
          <p:cNvSpPr/>
          <p:nvPr/>
        </p:nvSpPr>
        <p:spPr>
          <a:xfrm flipH="1">
            <a:off x="560070" y="2862580"/>
            <a:ext cx="4643120" cy="3056890"/>
          </a:xfrm>
          <a:prstGeom prst="rect">
            <a:avLst/>
          </a:prstGeom>
          <a:noFill/>
          <a:ln w="12700" cap="flat" cmpd="sng" algn="ctr">
            <a:noFill/>
            <a:prstDash val="solid"/>
          </a:ln>
          <a:effectLst/>
        </p:spPr>
        <p:txBody>
          <a:bodyPr lIns="86694" tIns="0" rIns="86694" bIns="0" rtlCol="0" anchor="t"/>
          <a:lstStyle/>
          <a:p>
            <a:pPr>
              <a:lnSpc>
                <a:spcPct val="120000"/>
              </a:lnSpc>
            </a:pPr>
            <a:r>
              <a:rPr lang="en-US" altLang="zh-CN" sz="1600" dirty="0">
                <a:solidFill>
                  <a:schemeClr val="tx1"/>
                </a:solidFill>
                <a:latin typeface="宋体" pitchFamily="2" charset="-122"/>
                <a:ea typeface="宋体" pitchFamily="2" charset="-122"/>
                <a:cs typeface="宋体" pitchFamily="2" charset="-122"/>
              </a:rPr>
              <a:t>·</a:t>
            </a:r>
            <a:r>
              <a:rPr lang="zh-CN" altLang="en-US" sz="1600" dirty="0">
                <a:solidFill>
                  <a:schemeClr val="tx1"/>
                </a:solidFill>
                <a:latin typeface="宋体" pitchFamily="2" charset="-122"/>
                <a:ea typeface="宋体" pitchFamily="2" charset="-122"/>
                <a:cs typeface="宋体" pitchFamily="2" charset="-122"/>
              </a:rPr>
              <a:t>与（2,2）可视密钥分享方案不同的是，（3,3）可视密钥分享方案中任意两幅子图叠加要求不能暴露任何图像相关信息。这就要求任意两个 2×2 的子像素叠加，只能产生灰度块（2x2 个黑白像素中有三个黑像素）而不能出现完全黑色块（2x2 个黑白像素中有四个黑像素）。这样子两幅子图叠加的色块可以保证不暴露任何与原图有关的信息，因为没有完全黑色出现，根本无法判断原图中黑色像素出现在哪里，图像缩放处理后也是一张完全白色的图。</a:t>
            </a:r>
            <a:endParaRPr lang="zh-CN" altLang="en-US" sz="1600" dirty="0">
              <a:solidFill>
                <a:schemeClr val="tx1"/>
              </a:solidFill>
              <a:latin typeface="宋体" pitchFamily="2" charset="-122"/>
              <a:ea typeface="宋体" pitchFamily="2" charset="-122"/>
              <a:cs typeface="宋体" pitchFamily="2" charset="-122"/>
            </a:endParaRPr>
          </a:p>
        </p:txBody>
      </p:sp>
      <p:sp>
        <p:nvSpPr>
          <p:cNvPr id="18" name="TextBox 8"/>
          <p:cNvSpPr txBox="1"/>
          <p:nvPr/>
        </p:nvSpPr>
        <p:spPr>
          <a:xfrm>
            <a:off x="4080395" y="429932"/>
            <a:ext cx="3743030" cy="492125"/>
          </a:xfrm>
          <a:prstGeom prst="rect">
            <a:avLst/>
          </a:prstGeom>
          <a:noFill/>
        </p:spPr>
        <p:txBody>
          <a:bodyPr wrap="square" lIns="0" tIns="0" rIns="0" bIns="0" rtlCol="0" anchor="ctr">
            <a:spAutoFit/>
          </a:bodyPr>
          <a:lstStyle/>
          <a:p>
            <a:pPr algn="ct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原理</a:t>
            </a:r>
            <a:endPar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descr="3"/>
          <p:cNvPicPr>
            <a:picLocks noChangeAspect="1"/>
          </p:cNvPicPr>
          <p:nvPr/>
        </p:nvPicPr>
        <p:blipFill>
          <a:blip r:embed="rId1"/>
          <a:stretch>
            <a:fillRect/>
          </a:stretch>
        </p:blipFill>
        <p:spPr>
          <a:xfrm>
            <a:off x="10741660" y="5918835"/>
            <a:ext cx="1064895" cy="810895"/>
          </a:xfrm>
          <a:prstGeom prst="rect">
            <a:avLst/>
          </a:prstGeom>
        </p:spPr>
      </p:pic>
      <p:pic>
        <p:nvPicPr>
          <p:cNvPr id="5" name="图片占位符 4" descr="Part21"/>
          <p:cNvPicPr>
            <a:picLocks noChangeAspect="1"/>
          </p:cNvPicPr>
          <p:nvPr>
            <p:ph type="pic" sz="quarter" idx="21"/>
          </p:nvPr>
        </p:nvPicPr>
        <p:blipFill>
          <a:blip r:embed="rId2"/>
          <a:stretch>
            <a:fillRect/>
          </a:stretch>
        </p:blipFill>
        <p:spPr>
          <a:xfrm>
            <a:off x="5299075" y="1384300"/>
            <a:ext cx="6506845" cy="4246880"/>
          </a:xfrm>
          <a:prstGeom prst="rect">
            <a:avLst/>
          </a:prstGeom>
        </p:spPr>
      </p:pic>
      <p:sp>
        <p:nvSpPr>
          <p:cNvPr id="13" name="矩形 12"/>
          <p:cNvSpPr/>
          <p:nvPr/>
        </p:nvSpPr>
        <p:spPr>
          <a:xfrm>
            <a:off x="6894830" y="1043940"/>
            <a:ext cx="3315970" cy="340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宋体" pitchFamily="2" charset="-122"/>
                <a:ea typeface="宋体" pitchFamily="2" charset="-122"/>
              </a:rPr>
              <a:t>子图像素块分配方案</a:t>
            </a:r>
            <a:endParaRPr lang="zh-CN" altLang="en-US">
              <a:latin typeface="宋体" pitchFamily="2" charset="-122"/>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2"/>
          <p:cNvSpPr/>
          <p:nvPr/>
        </p:nvSpPr>
        <p:spPr>
          <a:xfrm flipH="1">
            <a:off x="560070" y="1141730"/>
            <a:ext cx="4643120" cy="4959985"/>
          </a:xfrm>
          <a:prstGeom prst="rect">
            <a:avLst/>
          </a:prstGeom>
          <a:noFill/>
          <a:ln w="12700" cap="flat" cmpd="sng" algn="ctr">
            <a:noFill/>
            <a:prstDash val="solid"/>
          </a:ln>
          <a:effectLst/>
        </p:spPr>
        <p:txBody>
          <a:bodyPr lIns="86694" tIns="0" rIns="86694" bIns="0" rtlCol="0" anchor="t"/>
          <a:lstStyle/>
          <a:p>
            <a:pPr>
              <a:lnSpc>
                <a:spcPct val="120000"/>
              </a:lnSpc>
              <a:spcBef>
                <a:spcPts val="500"/>
              </a:spcBef>
              <a:spcAft>
                <a:spcPts val="0"/>
              </a:spcAft>
            </a:pPr>
            <a:r>
              <a:rPr lang="en-US" altLang="zh-CN" sz="1600" dirty="0">
                <a:solidFill>
                  <a:srgbClr val="000000"/>
                </a:solidFill>
                <a:latin typeface="宋体" pitchFamily="2" charset="-122"/>
                <a:ea typeface="宋体" pitchFamily="2" charset="-122"/>
                <a:cs typeface="宋体" pitchFamily="2" charset="-122"/>
              </a:rPr>
              <a:t>·</a:t>
            </a:r>
            <a:r>
              <a:rPr lang="zh-CN" altLang="en-US" sz="1600" dirty="0">
                <a:solidFill>
                  <a:srgbClr val="000000"/>
                </a:solidFill>
                <a:latin typeface="宋体" pitchFamily="2" charset="-122"/>
                <a:ea typeface="宋体" pitchFamily="2" charset="-122"/>
                <a:cs typeface="宋体" pitchFamily="2" charset="-122"/>
              </a:rPr>
              <a:t>首先，使用 rgb2gray 和 im2bw 函数将彩色图像转换为二值图像。</a:t>
            </a:r>
            <a:endParaRPr lang="zh-CN" altLang="en-US" sz="1600" dirty="0">
              <a:solidFill>
                <a:srgbClr val="000000"/>
              </a:solidFill>
              <a:latin typeface="宋体" pitchFamily="2" charset="-122"/>
              <a:ea typeface="宋体" pitchFamily="2" charset="-122"/>
              <a:cs typeface="宋体" pitchFamily="2" charset="-122"/>
            </a:endParaRPr>
          </a:p>
          <a:p>
            <a:pPr>
              <a:lnSpc>
                <a:spcPct val="120000"/>
              </a:lnSpc>
              <a:spcBef>
                <a:spcPts val="500"/>
              </a:spcBef>
              <a:spcAft>
                <a:spcPts val="0"/>
              </a:spcAft>
            </a:pPr>
            <a:r>
              <a:rPr lang="zh-CN" altLang="en-US" sz="1600" dirty="0">
                <a:solidFill>
                  <a:srgbClr val="000000"/>
                </a:solidFill>
                <a:latin typeface="宋体" pitchFamily="2" charset="-122"/>
                <a:ea typeface="宋体" pitchFamily="2" charset="-122"/>
                <a:cs typeface="宋体" pitchFamily="2" charset="-122"/>
              </a:rPr>
              <a:t>·其次，进行</a:t>
            </a:r>
            <a:r>
              <a:rPr lang="zh-CN" altLang="en-US" sz="1600" dirty="0">
                <a:solidFill>
                  <a:srgbClr val="000000"/>
                </a:solidFill>
                <a:latin typeface="宋体" pitchFamily="2" charset="-122"/>
                <a:ea typeface="宋体" pitchFamily="2" charset="-122"/>
                <a:cs typeface="宋体" pitchFamily="2" charset="-122"/>
              </a:rPr>
              <a:t>子图初始化和分配。使用 size 函数获取黑白图像的大小，并初始化长宽都是原图像二倍大小的图像，使用 zero函数初始化，即所有像素点都初始化为 0（所以初始化后是全黑图像）。</a:t>
            </a:r>
            <a:endParaRPr lang="zh-CN" altLang="en-US" sz="1600" dirty="0">
              <a:solidFill>
                <a:srgbClr val="000000"/>
              </a:solidFill>
              <a:latin typeface="宋体" pitchFamily="2" charset="-122"/>
              <a:ea typeface="宋体" pitchFamily="2" charset="-122"/>
              <a:cs typeface="宋体" pitchFamily="2" charset="-122"/>
            </a:endParaRPr>
          </a:p>
          <a:p>
            <a:pPr>
              <a:lnSpc>
                <a:spcPct val="120000"/>
              </a:lnSpc>
              <a:spcBef>
                <a:spcPts val="500"/>
              </a:spcBef>
              <a:spcAft>
                <a:spcPts val="0"/>
              </a:spcAft>
            </a:pPr>
            <a:r>
              <a:rPr lang="zh-CN" altLang="en-US" sz="1600" dirty="0">
                <a:solidFill>
                  <a:srgbClr val="000000"/>
                </a:solidFill>
                <a:latin typeface="宋体" pitchFamily="2" charset="-122"/>
                <a:ea typeface="宋体" pitchFamily="2" charset="-122"/>
                <a:cs typeface="宋体" pitchFamily="2" charset="-122"/>
              </a:rPr>
              <a:t>·根据表格中列出的子图像素分配策略，遍历每个像素点并进行子图像素点的分配。</a:t>
            </a:r>
            <a:endParaRPr lang="zh-CN" altLang="en-US" sz="1600" dirty="0">
              <a:solidFill>
                <a:srgbClr val="000000"/>
              </a:solidFill>
              <a:latin typeface="宋体" pitchFamily="2" charset="-122"/>
              <a:ea typeface="宋体" pitchFamily="2" charset="-122"/>
              <a:cs typeface="宋体" pitchFamily="2" charset="-122"/>
            </a:endParaRPr>
          </a:p>
          <a:p>
            <a:pPr>
              <a:lnSpc>
                <a:spcPct val="120000"/>
              </a:lnSpc>
              <a:spcBef>
                <a:spcPts val="500"/>
              </a:spcBef>
              <a:spcAft>
                <a:spcPts val="0"/>
              </a:spcAft>
            </a:pPr>
            <a:r>
              <a:rPr lang="zh-CN" altLang="en-US" sz="1600" dirty="0">
                <a:solidFill>
                  <a:srgbClr val="000000"/>
                </a:solidFill>
                <a:latin typeface="宋体" pitchFamily="2" charset="-122"/>
                <a:ea typeface="宋体" pitchFamily="2" charset="-122"/>
                <a:cs typeface="宋体" pitchFamily="2" charset="-122"/>
              </a:rPr>
              <a:t>·图像复原：在图像复原的过程中，使用 and 函数将两个子图像素点一一取相与操作。将任意两个子图叠加，输出查看是否会泄露原图信息；将三个子图叠加，输出查看是否能复原原始图片。</a:t>
            </a:r>
            <a:endParaRPr lang="zh-CN" altLang="en-US" sz="1600" dirty="0">
              <a:solidFill>
                <a:srgbClr val="000000"/>
              </a:solidFill>
              <a:latin typeface="宋体" pitchFamily="2" charset="-122"/>
              <a:ea typeface="宋体" pitchFamily="2" charset="-122"/>
              <a:cs typeface="宋体" pitchFamily="2" charset="-122"/>
            </a:endParaRPr>
          </a:p>
        </p:txBody>
      </p:sp>
      <p:sp>
        <p:nvSpPr>
          <p:cNvPr id="18" name="TextBox 8"/>
          <p:cNvSpPr txBox="1"/>
          <p:nvPr/>
        </p:nvSpPr>
        <p:spPr>
          <a:xfrm>
            <a:off x="4080395" y="429932"/>
            <a:ext cx="3743030" cy="492125"/>
          </a:xfrm>
          <a:prstGeom prst="rect">
            <a:avLst/>
          </a:prstGeom>
          <a:noFill/>
        </p:spPr>
        <p:txBody>
          <a:bodyPr wrap="square" lIns="0" tIns="0" rIns="0" bIns="0" rtlCol="0" anchor="ctr">
            <a:spAutoFit/>
          </a:bodyPr>
          <a:lstStyle/>
          <a:p>
            <a:pPr algn="ct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二值图像</a:t>
            </a:r>
            <a:endPar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descr="3"/>
          <p:cNvPicPr>
            <a:picLocks noChangeAspect="1"/>
          </p:cNvPicPr>
          <p:nvPr/>
        </p:nvPicPr>
        <p:blipFill>
          <a:blip r:embed="rId1"/>
          <a:stretch>
            <a:fillRect/>
          </a:stretch>
        </p:blipFill>
        <p:spPr>
          <a:xfrm>
            <a:off x="10741660" y="5918835"/>
            <a:ext cx="1064895" cy="810895"/>
          </a:xfrm>
          <a:prstGeom prst="rect">
            <a:avLst/>
          </a:prstGeom>
        </p:spPr>
      </p:pic>
      <p:pic>
        <p:nvPicPr>
          <p:cNvPr id="4" name="图片占位符 3" descr="Part23"/>
          <p:cNvPicPr>
            <a:picLocks noChangeAspect="1"/>
          </p:cNvPicPr>
          <p:nvPr>
            <p:ph type="pic" sz="quarter" idx="21"/>
          </p:nvPr>
        </p:nvPicPr>
        <p:blipFill>
          <a:blip r:embed="rId2"/>
          <a:stretch>
            <a:fillRect/>
          </a:stretch>
        </p:blipFill>
        <p:spPr>
          <a:xfrm>
            <a:off x="6137910" y="1141730"/>
            <a:ext cx="5163185" cy="3662680"/>
          </a:xfrm>
          <a:prstGeom prst="rect">
            <a:avLst/>
          </a:prstGeom>
        </p:spPr>
      </p:pic>
      <p:pic>
        <p:nvPicPr>
          <p:cNvPr id="6" name="图片 5" descr="Part24"/>
          <p:cNvPicPr>
            <a:picLocks noChangeAspect="1"/>
          </p:cNvPicPr>
          <p:nvPr/>
        </p:nvPicPr>
        <p:blipFill>
          <a:blip r:embed="rId3"/>
          <a:stretch>
            <a:fillRect/>
          </a:stretch>
        </p:blipFill>
        <p:spPr>
          <a:xfrm>
            <a:off x="560070" y="4908550"/>
            <a:ext cx="4825365" cy="1649730"/>
          </a:xfrm>
          <a:prstGeom prst="rect">
            <a:avLst/>
          </a:prstGeom>
        </p:spPr>
      </p:pic>
      <p:sp>
        <p:nvSpPr>
          <p:cNvPr id="7" name="文本框 6"/>
          <p:cNvSpPr txBox="1"/>
          <p:nvPr/>
        </p:nvSpPr>
        <p:spPr>
          <a:xfrm>
            <a:off x="5849620" y="4908550"/>
            <a:ext cx="5893435" cy="1524635"/>
          </a:xfrm>
          <a:prstGeom prst="rect">
            <a:avLst/>
          </a:prstGeom>
          <a:noFill/>
        </p:spPr>
        <p:txBody>
          <a:bodyPr wrap="square" rtlCol="0">
            <a:noAutofit/>
          </a:bodyPr>
          <a:p>
            <a:pPr>
              <a:lnSpc>
                <a:spcPct val="120000"/>
              </a:lnSpc>
              <a:spcBef>
                <a:spcPts val="200"/>
              </a:spcBef>
              <a:spcAft>
                <a:spcPts val="0"/>
              </a:spcAft>
            </a:pPr>
            <a:r>
              <a:rPr lang="zh-CN" altLang="en-US" sz="1600">
                <a:latin typeface="宋体" pitchFamily="2" charset="-122"/>
                <a:ea typeface="宋体" pitchFamily="2" charset="-122"/>
                <a:cs typeface="宋体" pitchFamily="2" charset="-122"/>
              </a:rPr>
              <a:t>观察实验结果可以发现, 任意两幅子图合并后显示不出任何有意义的信息；三幅子图叠加后，可以显示模糊的原图轮廓，然后对图像进行缩小处理（即在 2×2 的像素块中，只要有一个白色像素点，就复原成白色像素点；如果四个都是黑色像素点，就复原成黑色像素点。），缩小处理的图像和原图完全一致。</a:t>
            </a:r>
            <a:endParaRPr lang="zh-CN" altLang="en-US" sz="1600">
              <a:latin typeface="宋体" pitchFamily="2" charset="-122"/>
              <a:ea typeface="宋体" pitchFamily="2" charset="-122"/>
              <a:cs typeface="宋体" pitchFamily="2" charset="-122"/>
            </a:endParaRPr>
          </a:p>
        </p:txBody>
      </p:sp>
      <p:sp>
        <p:nvSpPr>
          <p:cNvPr id="9" name="Rounded Rectangle 31"/>
          <p:cNvSpPr/>
          <p:nvPr/>
        </p:nvSpPr>
        <p:spPr>
          <a:xfrm>
            <a:off x="386227" y="510421"/>
            <a:ext cx="631153" cy="631153"/>
          </a:xfrm>
          <a:prstGeom prst="round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b="1" dirty="0">
                <a:solidFill>
                  <a:schemeClr val="bg1"/>
                </a:solidFill>
                <a:latin typeface="Arial" panose="020B0604020202020204"/>
                <a:ea typeface="微软雅黑" panose="020B0503020204020204" charset="-122"/>
                <a:cs typeface="+mn-ea"/>
                <a:sym typeface="Arial" panose="020B0604020202020204"/>
              </a:rPr>
              <a:t>01</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sp>
        <p:nvSpPr>
          <p:cNvPr id="27" name="Rounded Rectangle 40"/>
          <p:cNvSpPr/>
          <p:nvPr/>
        </p:nvSpPr>
        <p:spPr>
          <a:xfrm flipH="1">
            <a:off x="5636216" y="4337566"/>
            <a:ext cx="631153" cy="631153"/>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n-US" sz="2000" b="1" dirty="0">
                <a:solidFill>
                  <a:schemeClr val="bg1"/>
                </a:solidFill>
                <a:latin typeface="Arial" panose="020B0604020202020204"/>
                <a:ea typeface="微软雅黑" panose="020B0503020204020204" charset="-122"/>
                <a:cs typeface="+mn-ea"/>
                <a:sym typeface="Arial" panose="020B0604020202020204"/>
              </a:rPr>
              <a:t>02</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art27"/>
          <p:cNvPicPr>
            <a:picLocks noChangeAspect="1"/>
          </p:cNvPicPr>
          <p:nvPr/>
        </p:nvPicPr>
        <p:blipFill>
          <a:blip r:embed="rId1"/>
          <a:stretch>
            <a:fillRect/>
          </a:stretch>
        </p:blipFill>
        <p:spPr>
          <a:xfrm>
            <a:off x="6070600" y="1334135"/>
            <a:ext cx="5500370" cy="1633220"/>
          </a:xfrm>
          <a:prstGeom prst="rect">
            <a:avLst/>
          </a:prstGeom>
        </p:spPr>
      </p:pic>
      <p:sp>
        <p:nvSpPr>
          <p:cNvPr id="9" name="Rounded Rectangle 31"/>
          <p:cNvSpPr/>
          <p:nvPr/>
        </p:nvSpPr>
        <p:spPr>
          <a:xfrm>
            <a:off x="377337" y="921901"/>
            <a:ext cx="631153" cy="631153"/>
          </a:xfrm>
          <a:prstGeom prst="round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b="1" dirty="0">
                <a:solidFill>
                  <a:schemeClr val="bg1"/>
                </a:solidFill>
                <a:latin typeface="Arial" panose="020B0604020202020204"/>
                <a:ea typeface="微软雅黑" panose="020B0503020204020204" charset="-122"/>
                <a:cs typeface="+mn-ea"/>
                <a:sym typeface="Arial" panose="020B0604020202020204"/>
              </a:rPr>
              <a:t>01</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sp>
        <p:nvSpPr>
          <p:cNvPr id="39" name="Rectangle 42"/>
          <p:cNvSpPr/>
          <p:nvPr/>
        </p:nvSpPr>
        <p:spPr>
          <a:xfrm flipH="1">
            <a:off x="633730" y="1421765"/>
            <a:ext cx="4808855" cy="1828165"/>
          </a:xfrm>
          <a:prstGeom prst="rect">
            <a:avLst/>
          </a:prstGeom>
          <a:noFill/>
          <a:ln w="12700" cap="flat" cmpd="sng" algn="ctr">
            <a:noFill/>
            <a:prstDash val="solid"/>
          </a:ln>
          <a:effectLst/>
        </p:spPr>
        <p:txBody>
          <a:bodyPr lIns="86694" tIns="0" rIns="86694" bIns="0" rtlCol="0" anchor="t"/>
          <a:lstStyle/>
          <a:p>
            <a:pPr>
              <a:lnSpc>
                <a:spcPct val="120000"/>
              </a:lnSpc>
              <a:spcBef>
                <a:spcPts val="500"/>
              </a:spcBef>
              <a:spcAft>
                <a:spcPts val="0"/>
              </a:spcAft>
            </a:pPr>
            <a:r>
              <a:rPr lang="en-US" altLang="zh-CN" sz="1600" dirty="0">
                <a:solidFill>
                  <a:srgbClr val="000000"/>
                </a:solidFill>
                <a:latin typeface="宋体" pitchFamily="2" charset="-122"/>
                <a:ea typeface="宋体" pitchFamily="2" charset="-122"/>
                <a:cs typeface="宋体" pitchFamily="2" charset="-122"/>
              </a:rPr>
              <a:t>·</a:t>
            </a:r>
            <a:r>
              <a:rPr lang="zh-CN" altLang="en-US" sz="1600" dirty="0">
                <a:solidFill>
                  <a:srgbClr val="000000"/>
                </a:solidFill>
                <a:latin typeface="宋体" pitchFamily="2" charset="-122"/>
                <a:ea typeface="宋体" pitchFamily="2" charset="-122"/>
                <a:cs typeface="宋体" pitchFamily="2" charset="-122"/>
              </a:rPr>
              <a:t>灰度图像的三张子图分配方案和二值图像完全相同，只不过需要将分配之前需要将灰度图像转换为半色调图像，使用误差扩散法将灰度图像转换为半色调图像。</a:t>
            </a:r>
            <a:endParaRPr lang="zh-CN" altLang="en-US" sz="1600" dirty="0">
              <a:solidFill>
                <a:srgbClr val="000000"/>
              </a:solidFill>
              <a:latin typeface="宋体" pitchFamily="2" charset="-122"/>
              <a:ea typeface="宋体" pitchFamily="2" charset="-122"/>
              <a:cs typeface="宋体" pitchFamily="2" charset="-122"/>
            </a:endParaRPr>
          </a:p>
        </p:txBody>
      </p:sp>
      <p:sp>
        <p:nvSpPr>
          <p:cNvPr id="18" name="TextBox 8"/>
          <p:cNvSpPr txBox="1"/>
          <p:nvPr/>
        </p:nvSpPr>
        <p:spPr>
          <a:xfrm>
            <a:off x="4080395" y="429932"/>
            <a:ext cx="3743030" cy="492125"/>
          </a:xfrm>
          <a:prstGeom prst="rect">
            <a:avLst/>
          </a:prstGeom>
          <a:noFill/>
        </p:spPr>
        <p:txBody>
          <a:bodyPr wrap="square" lIns="0" tIns="0" rIns="0" bIns="0" rtlCol="0" anchor="ctr">
            <a:spAutoFit/>
          </a:bodyPr>
          <a:lstStyle/>
          <a:p>
            <a:pPr algn="ct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灰色图像</a:t>
            </a:r>
            <a:endPar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descr="3"/>
          <p:cNvPicPr>
            <a:picLocks noChangeAspect="1"/>
          </p:cNvPicPr>
          <p:nvPr/>
        </p:nvPicPr>
        <p:blipFill>
          <a:blip r:embed="rId2"/>
          <a:stretch>
            <a:fillRect/>
          </a:stretch>
        </p:blipFill>
        <p:spPr>
          <a:xfrm>
            <a:off x="10741660" y="5918835"/>
            <a:ext cx="1064895" cy="810895"/>
          </a:xfrm>
          <a:prstGeom prst="rect">
            <a:avLst/>
          </a:prstGeom>
        </p:spPr>
      </p:pic>
      <p:sp>
        <p:nvSpPr>
          <p:cNvPr id="7" name="文本框 6"/>
          <p:cNvSpPr txBox="1"/>
          <p:nvPr/>
        </p:nvSpPr>
        <p:spPr>
          <a:xfrm>
            <a:off x="5687060" y="4927600"/>
            <a:ext cx="6437630" cy="1458595"/>
          </a:xfrm>
          <a:prstGeom prst="rect">
            <a:avLst/>
          </a:prstGeom>
          <a:noFill/>
        </p:spPr>
        <p:txBody>
          <a:bodyPr wrap="square" rtlCol="0">
            <a:noAutofit/>
          </a:bodyPr>
          <a:p>
            <a:pPr>
              <a:lnSpc>
                <a:spcPct val="120000"/>
              </a:lnSpc>
              <a:spcBef>
                <a:spcPts val="200"/>
              </a:spcBef>
              <a:spcAft>
                <a:spcPts val="0"/>
              </a:spcAft>
            </a:pPr>
            <a:r>
              <a:rPr lang="zh-CN" altLang="en-US" sz="1600">
                <a:latin typeface="宋体" pitchFamily="2" charset="-122"/>
                <a:ea typeface="宋体" pitchFamily="2" charset="-122"/>
                <a:cs typeface="宋体" pitchFamily="2" charset="-122"/>
              </a:rPr>
              <a:t>输出实验结果</a:t>
            </a:r>
            <a:endParaRPr lang="zh-CN" altLang="en-US" sz="1600">
              <a:latin typeface="宋体" pitchFamily="2" charset="-122"/>
              <a:ea typeface="宋体" pitchFamily="2" charset="-122"/>
              <a:cs typeface="宋体" pitchFamily="2" charset="-122"/>
            </a:endParaRPr>
          </a:p>
          <a:p>
            <a:pPr>
              <a:lnSpc>
                <a:spcPct val="120000"/>
              </a:lnSpc>
              <a:spcBef>
                <a:spcPts val="200"/>
              </a:spcBef>
              <a:spcAft>
                <a:spcPts val="0"/>
              </a:spcAft>
            </a:pPr>
            <a:r>
              <a:rPr lang="zh-CN" altLang="en-US" sz="1600">
                <a:latin typeface="宋体" pitchFamily="2" charset="-122"/>
                <a:ea typeface="宋体" pitchFamily="2" charset="-122"/>
                <a:cs typeface="宋体" pitchFamily="2" charset="-122"/>
              </a:rPr>
              <a:t>前三幅图为生成的三张子图</a:t>
            </a:r>
            <a:endParaRPr lang="zh-CN" altLang="en-US" sz="1600">
              <a:latin typeface="宋体" pitchFamily="2" charset="-122"/>
              <a:ea typeface="宋体" pitchFamily="2" charset="-122"/>
              <a:cs typeface="宋体" pitchFamily="2" charset="-122"/>
            </a:endParaRPr>
          </a:p>
          <a:p>
            <a:pPr>
              <a:lnSpc>
                <a:spcPct val="120000"/>
              </a:lnSpc>
              <a:spcBef>
                <a:spcPts val="200"/>
              </a:spcBef>
              <a:spcAft>
                <a:spcPts val="0"/>
              </a:spcAft>
            </a:pPr>
            <a:r>
              <a:rPr lang="zh-CN" altLang="en-US" sz="1600">
                <a:latin typeface="宋体" pitchFamily="2" charset="-122"/>
                <a:ea typeface="宋体" pitchFamily="2" charset="-122"/>
                <a:cs typeface="宋体" pitchFamily="2" charset="-122"/>
              </a:rPr>
              <a:t>d 图为三张图叠加后获得的图像，可以看出原图的轮廓</a:t>
            </a:r>
            <a:endParaRPr lang="zh-CN" altLang="en-US" sz="1600">
              <a:latin typeface="宋体" pitchFamily="2" charset="-122"/>
              <a:ea typeface="宋体" pitchFamily="2" charset="-122"/>
              <a:cs typeface="宋体" pitchFamily="2" charset="-122"/>
            </a:endParaRPr>
          </a:p>
          <a:p>
            <a:pPr>
              <a:lnSpc>
                <a:spcPct val="120000"/>
              </a:lnSpc>
              <a:spcBef>
                <a:spcPts val="200"/>
              </a:spcBef>
              <a:spcAft>
                <a:spcPts val="0"/>
              </a:spcAft>
            </a:pPr>
            <a:r>
              <a:rPr lang="zh-CN" altLang="en-US" sz="1600">
                <a:latin typeface="宋体" pitchFamily="2" charset="-122"/>
                <a:ea typeface="宋体" pitchFamily="2" charset="-122"/>
                <a:cs typeface="宋体" pitchFamily="2" charset="-122"/>
              </a:rPr>
              <a:t>e </a:t>
            </a:r>
            <a:r>
              <a:rPr lang="zh-CN" altLang="en-US" sz="1600">
                <a:latin typeface="宋体" pitchFamily="2" charset="-122"/>
                <a:ea typeface="宋体" pitchFamily="2" charset="-122"/>
                <a:cs typeface="宋体" pitchFamily="2" charset="-122"/>
              </a:rPr>
              <a:t>图是经过缩放处理后的子图，和半色调化处理的原图完全相同</a:t>
            </a:r>
            <a:endParaRPr lang="zh-CN" altLang="en-US" sz="1600">
              <a:latin typeface="宋体" pitchFamily="2" charset="-122"/>
              <a:ea typeface="宋体" pitchFamily="2" charset="-122"/>
              <a:cs typeface="宋体" pitchFamily="2" charset="-122"/>
            </a:endParaRPr>
          </a:p>
        </p:txBody>
      </p:sp>
      <p:sp>
        <p:nvSpPr>
          <p:cNvPr id="13" name="矩形 12"/>
          <p:cNvSpPr/>
          <p:nvPr/>
        </p:nvSpPr>
        <p:spPr>
          <a:xfrm>
            <a:off x="1062355" y="5008245"/>
            <a:ext cx="3611880" cy="3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宋体" pitchFamily="2" charset="-122"/>
                <a:ea typeface="宋体" pitchFamily="2" charset="-122"/>
              </a:rPr>
              <a:t>黑白图像和半色调处理</a:t>
            </a:r>
            <a:r>
              <a:rPr lang="zh-CN" altLang="en-US">
                <a:latin typeface="宋体" pitchFamily="2" charset="-122"/>
                <a:ea typeface="宋体" pitchFamily="2" charset="-122"/>
              </a:rPr>
              <a:t>图像</a:t>
            </a:r>
            <a:endParaRPr lang="zh-CN" altLang="en-US">
              <a:latin typeface="宋体" pitchFamily="2" charset="-122"/>
              <a:ea typeface="宋体" pitchFamily="2" charset="-122"/>
            </a:endParaRPr>
          </a:p>
        </p:txBody>
      </p:sp>
      <p:sp>
        <p:nvSpPr>
          <p:cNvPr id="12" name="Rounded Rectangle 40"/>
          <p:cNvSpPr/>
          <p:nvPr/>
        </p:nvSpPr>
        <p:spPr>
          <a:xfrm flipH="1">
            <a:off x="5518741" y="1021596"/>
            <a:ext cx="631153" cy="631153"/>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n-US" sz="2000" b="1" dirty="0">
                <a:solidFill>
                  <a:schemeClr val="bg1"/>
                </a:solidFill>
                <a:latin typeface="Arial" panose="020B0604020202020204"/>
                <a:ea typeface="微软雅黑" panose="020B0503020204020204" charset="-122"/>
                <a:cs typeface="+mn-ea"/>
                <a:sym typeface="Arial" panose="020B0604020202020204"/>
              </a:rPr>
              <a:t>02</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pic>
        <p:nvPicPr>
          <p:cNvPr id="4" name="图片占位符 3" descr="Part26 "/>
          <p:cNvPicPr>
            <a:picLocks noChangeAspect="1"/>
          </p:cNvPicPr>
          <p:nvPr>
            <p:ph type="pic" sz="quarter" idx="21"/>
          </p:nvPr>
        </p:nvPicPr>
        <p:blipFill>
          <a:blip r:embed="rId3"/>
          <a:stretch>
            <a:fillRect/>
          </a:stretch>
        </p:blipFill>
        <p:spPr>
          <a:xfrm>
            <a:off x="720090" y="2966720"/>
            <a:ext cx="4295775" cy="2041525"/>
          </a:xfrm>
          <a:prstGeom prst="rect">
            <a:avLst/>
          </a:prstGeom>
        </p:spPr>
      </p:pic>
      <p:pic>
        <p:nvPicPr>
          <p:cNvPr id="6" name="图片 5" descr="Part28"/>
          <p:cNvPicPr>
            <a:picLocks noChangeAspect="1"/>
          </p:cNvPicPr>
          <p:nvPr/>
        </p:nvPicPr>
        <p:blipFill>
          <a:blip r:embed="rId4"/>
          <a:stretch>
            <a:fillRect/>
          </a:stretch>
        </p:blipFill>
        <p:spPr>
          <a:xfrm>
            <a:off x="6742430" y="2966720"/>
            <a:ext cx="3999230" cy="1756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Part30"/>
          <p:cNvPicPr>
            <a:picLocks noChangeAspect="1"/>
          </p:cNvPicPr>
          <p:nvPr/>
        </p:nvPicPr>
        <p:blipFill>
          <a:blip r:embed="rId1"/>
          <a:stretch>
            <a:fillRect/>
          </a:stretch>
        </p:blipFill>
        <p:spPr>
          <a:xfrm>
            <a:off x="5753735" y="1421765"/>
            <a:ext cx="5877560" cy="1625600"/>
          </a:xfrm>
          <a:prstGeom prst="rect">
            <a:avLst/>
          </a:prstGeom>
        </p:spPr>
      </p:pic>
      <p:sp>
        <p:nvSpPr>
          <p:cNvPr id="9" name="Rounded Rectangle 31"/>
          <p:cNvSpPr/>
          <p:nvPr/>
        </p:nvSpPr>
        <p:spPr>
          <a:xfrm>
            <a:off x="377337" y="921901"/>
            <a:ext cx="631153" cy="631153"/>
          </a:xfrm>
          <a:prstGeom prst="round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b="1" dirty="0">
                <a:solidFill>
                  <a:schemeClr val="bg1"/>
                </a:solidFill>
                <a:latin typeface="Arial" panose="020B0604020202020204"/>
                <a:ea typeface="微软雅黑" panose="020B0503020204020204" charset="-122"/>
                <a:cs typeface="+mn-ea"/>
                <a:sym typeface="Arial" panose="020B0604020202020204"/>
              </a:rPr>
              <a:t>01</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sp>
        <p:nvSpPr>
          <p:cNvPr id="39" name="Rectangle 42"/>
          <p:cNvSpPr/>
          <p:nvPr/>
        </p:nvSpPr>
        <p:spPr>
          <a:xfrm flipH="1">
            <a:off x="633730" y="1421765"/>
            <a:ext cx="4808855" cy="1828165"/>
          </a:xfrm>
          <a:prstGeom prst="rect">
            <a:avLst/>
          </a:prstGeom>
          <a:noFill/>
          <a:ln w="12700" cap="flat" cmpd="sng" algn="ctr">
            <a:noFill/>
            <a:prstDash val="solid"/>
          </a:ln>
          <a:effectLst/>
        </p:spPr>
        <p:txBody>
          <a:bodyPr lIns="86694" tIns="0" rIns="86694" bIns="0" rtlCol="0" anchor="t"/>
          <a:lstStyle/>
          <a:p>
            <a:pPr>
              <a:lnSpc>
                <a:spcPct val="120000"/>
              </a:lnSpc>
              <a:spcBef>
                <a:spcPts val="500"/>
              </a:spcBef>
              <a:spcAft>
                <a:spcPts val="0"/>
              </a:spcAft>
            </a:pPr>
            <a:r>
              <a:rPr lang="en-US" altLang="zh-CN" sz="1600" dirty="0">
                <a:solidFill>
                  <a:srgbClr val="000000"/>
                </a:solidFill>
                <a:latin typeface="宋体" pitchFamily="2" charset="-122"/>
                <a:ea typeface="宋体" pitchFamily="2" charset="-122"/>
                <a:cs typeface="宋体" pitchFamily="2" charset="-122"/>
              </a:rPr>
              <a:t>·</a:t>
            </a:r>
            <a:r>
              <a:rPr lang="zh-CN" altLang="en-US" sz="1600" dirty="0">
                <a:solidFill>
                  <a:srgbClr val="000000"/>
                </a:solidFill>
                <a:latin typeface="宋体" pitchFamily="2" charset="-122"/>
                <a:ea typeface="宋体" pitchFamily="2" charset="-122"/>
                <a:cs typeface="宋体" pitchFamily="2" charset="-122"/>
              </a:rPr>
              <a:t>将彩色图像的每个分量当做一张图片来处理，即把一张彩色图像看做红、绿、蓝三个分量上的三张图片。对每一张图片按照“灰度图像”进行半色调处理，然后对每一张图片进行信息分存。R、G、B 分量分别分存到两张子图中，最后将得到的子图进行合并可以得到两张彩色子图。</a:t>
            </a:r>
            <a:endParaRPr lang="zh-CN" altLang="en-US" sz="1600" dirty="0">
              <a:solidFill>
                <a:srgbClr val="000000"/>
              </a:solidFill>
              <a:latin typeface="宋体" pitchFamily="2" charset="-122"/>
              <a:ea typeface="宋体" pitchFamily="2" charset="-122"/>
              <a:cs typeface="宋体" pitchFamily="2" charset="-122"/>
            </a:endParaRPr>
          </a:p>
          <a:p>
            <a:pPr>
              <a:lnSpc>
                <a:spcPct val="120000"/>
              </a:lnSpc>
              <a:spcBef>
                <a:spcPts val="500"/>
              </a:spcBef>
              <a:spcAft>
                <a:spcPts val="0"/>
              </a:spcAft>
            </a:pPr>
            <a:endParaRPr lang="zh-CN" altLang="en-US" sz="1600" dirty="0">
              <a:solidFill>
                <a:srgbClr val="000000"/>
              </a:solidFill>
              <a:latin typeface="宋体" pitchFamily="2" charset="-122"/>
              <a:ea typeface="宋体" pitchFamily="2" charset="-122"/>
              <a:cs typeface="宋体" pitchFamily="2" charset="-122"/>
            </a:endParaRPr>
          </a:p>
        </p:txBody>
      </p:sp>
      <p:sp>
        <p:nvSpPr>
          <p:cNvPr id="18" name="TextBox 8"/>
          <p:cNvSpPr txBox="1"/>
          <p:nvPr/>
        </p:nvSpPr>
        <p:spPr>
          <a:xfrm>
            <a:off x="4080395" y="429932"/>
            <a:ext cx="3743030" cy="492125"/>
          </a:xfrm>
          <a:prstGeom prst="rect">
            <a:avLst/>
          </a:prstGeom>
          <a:noFill/>
        </p:spPr>
        <p:txBody>
          <a:bodyPr wrap="square" lIns="0" tIns="0" rIns="0" bIns="0" rtlCol="0" anchor="ctr">
            <a:spAutoFit/>
          </a:bodyPr>
          <a:lstStyle/>
          <a:p>
            <a:pPr algn="ct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彩色图像</a:t>
            </a:r>
            <a:endPar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descr="3"/>
          <p:cNvPicPr>
            <a:picLocks noChangeAspect="1"/>
          </p:cNvPicPr>
          <p:nvPr/>
        </p:nvPicPr>
        <p:blipFill>
          <a:blip r:embed="rId2"/>
          <a:stretch>
            <a:fillRect/>
          </a:stretch>
        </p:blipFill>
        <p:spPr>
          <a:xfrm>
            <a:off x="10741660" y="5918835"/>
            <a:ext cx="1064895" cy="810895"/>
          </a:xfrm>
          <a:prstGeom prst="rect">
            <a:avLst/>
          </a:prstGeom>
        </p:spPr>
      </p:pic>
      <p:sp>
        <p:nvSpPr>
          <p:cNvPr id="7" name="文本框 6"/>
          <p:cNvSpPr txBox="1"/>
          <p:nvPr/>
        </p:nvSpPr>
        <p:spPr>
          <a:xfrm>
            <a:off x="5687060" y="4927600"/>
            <a:ext cx="6437630" cy="1458595"/>
          </a:xfrm>
          <a:prstGeom prst="rect">
            <a:avLst/>
          </a:prstGeom>
          <a:noFill/>
        </p:spPr>
        <p:txBody>
          <a:bodyPr wrap="square" rtlCol="0">
            <a:noAutofit/>
          </a:bodyPr>
          <a:p>
            <a:pPr>
              <a:lnSpc>
                <a:spcPct val="120000"/>
              </a:lnSpc>
              <a:spcBef>
                <a:spcPts val="200"/>
              </a:spcBef>
              <a:spcAft>
                <a:spcPts val="0"/>
              </a:spcAft>
            </a:pPr>
            <a:r>
              <a:rPr lang="zh-CN" altLang="en-US" sz="1600">
                <a:latin typeface="宋体" pitchFamily="2" charset="-122"/>
                <a:ea typeface="宋体" pitchFamily="2" charset="-122"/>
                <a:cs typeface="宋体" pitchFamily="2" charset="-122"/>
              </a:rPr>
              <a:t>输出实验结果，三幅子图是由彩色噪音点组成，无法显示关于原图的任何信息</a:t>
            </a:r>
            <a:endParaRPr lang="zh-CN" altLang="en-US" sz="1600">
              <a:latin typeface="宋体" pitchFamily="2" charset="-122"/>
              <a:ea typeface="宋体" pitchFamily="2" charset="-122"/>
              <a:cs typeface="宋体" pitchFamily="2" charset="-122"/>
            </a:endParaRPr>
          </a:p>
          <a:p>
            <a:pPr>
              <a:lnSpc>
                <a:spcPct val="120000"/>
              </a:lnSpc>
              <a:spcBef>
                <a:spcPts val="200"/>
              </a:spcBef>
              <a:spcAft>
                <a:spcPts val="0"/>
              </a:spcAft>
            </a:pPr>
            <a:r>
              <a:rPr lang="zh-CN" altLang="en-US" sz="1600">
                <a:latin typeface="宋体" pitchFamily="2" charset="-122"/>
                <a:ea typeface="宋体" pitchFamily="2" charset="-122"/>
                <a:cs typeface="宋体" pitchFamily="2" charset="-122"/>
              </a:rPr>
              <a:t>d 图是三幅子图叠加的图像，可以看出原图的轮廓</a:t>
            </a:r>
            <a:endParaRPr lang="zh-CN" altLang="en-US" sz="1600">
              <a:latin typeface="宋体" pitchFamily="2" charset="-122"/>
              <a:ea typeface="宋体" pitchFamily="2" charset="-122"/>
              <a:cs typeface="宋体" pitchFamily="2" charset="-122"/>
            </a:endParaRPr>
          </a:p>
          <a:p>
            <a:pPr>
              <a:lnSpc>
                <a:spcPct val="120000"/>
              </a:lnSpc>
              <a:spcBef>
                <a:spcPts val="200"/>
              </a:spcBef>
              <a:spcAft>
                <a:spcPts val="0"/>
              </a:spcAft>
            </a:pPr>
            <a:r>
              <a:rPr lang="zh-CN" altLang="en-US" sz="1600">
                <a:latin typeface="宋体" pitchFamily="2" charset="-122"/>
                <a:ea typeface="宋体" pitchFamily="2" charset="-122"/>
                <a:cs typeface="宋体" pitchFamily="2" charset="-122"/>
              </a:rPr>
              <a:t>e </a:t>
            </a:r>
            <a:r>
              <a:rPr lang="zh-CN" altLang="en-US" sz="1600">
                <a:latin typeface="宋体" pitchFamily="2" charset="-122"/>
                <a:ea typeface="宋体" pitchFamily="2" charset="-122"/>
                <a:cs typeface="宋体" pitchFamily="2" charset="-122"/>
              </a:rPr>
              <a:t>图是经过缩放处理后的子图，和半色调化处理的彩色原图完全相同</a:t>
            </a:r>
            <a:endParaRPr lang="zh-CN" altLang="en-US" sz="1600">
              <a:latin typeface="宋体" pitchFamily="2" charset="-122"/>
              <a:ea typeface="宋体" pitchFamily="2" charset="-122"/>
              <a:cs typeface="宋体" pitchFamily="2" charset="-122"/>
            </a:endParaRPr>
          </a:p>
        </p:txBody>
      </p:sp>
      <p:sp>
        <p:nvSpPr>
          <p:cNvPr id="13" name="矩形 12"/>
          <p:cNvSpPr/>
          <p:nvPr/>
        </p:nvSpPr>
        <p:spPr>
          <a:xfrm>
            <a:off x="1283335" y="5723255"/>
            <a:ext cx="3611880" cy="3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宋体" pitchFamily="2" charset="-122"/>
                <a:ea typeface="宋体" pitchFamily="2" charset="-122"/>
              </a:rPr>
              <a:t>彩色图像和半色调处理</a:t>
            </a:r>
            <a:r>
              <a:rPr lang="zh-CN" altLang="en-US">
                <a:latin typeface="宋体" pitchFamily="2" charset="-122"/>
                <a:ea typeface="宋体" pitchFamily="2" charset="-122"/>
              </a:rPr>
              <a:t>彩色图像</a:t>
            </a:r>
            <a:endParaRPr lang="zh-CN" altLang="en-US">
              <a:latin typeface="宋体" pitchFamily="2" charset="-122"/>
              <a:ea typeface="宋体" pitchFamily="2" charset="-122"/>
            </a:endParaRPr>
          </a:p>
        </p:txBody>
      </p:sp>
      <p:sp>
        <p:nvSpPr>
          <p:cNvPr id="12" name="Rounded Rectangle 40"/>
          <p:cNvSpPr/>
          <p:nvPr/>
        </p:nvSpPr>
        <p:spPr>
          <a:xfrm flipH="1">
            <a:off x="5518741" y="1021596"/>
            <a:ext cx="631153" cy="631153"/>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n-US" sz="2000" b="1" dirty="0">
                <a:solidFill>
                  <a:schemeClr val="bg1"/>
                </a:solidFill>
                <a:latin typeface="Arial" panose="020B0604020202020204"/>
                <a:ea typeface="微软雅黑" panose="020B0503020204020204" charset="-122"/>
                <a:cs typeface="+mn-ea"/>
                <a:sym typeface="Arial" panose="020B0604020202020204"/>
              </a:rPr>
              <a:t>02</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pic>
        <p:nvPicPr>
          <p:cNvPr id="16" name="图片占位符 15" descr="Part29"/>
          <p:cNvPicPr>
            <a:picLocks noChangeAspect="1"/>
          </p:cNvPicPr>
          <p:nvPr>
            <p:ph type="pic" sz="quarter" idx="21"/>
          </p:nvPr>
        </p:nvPicPr>
        <p:blipFill>
          <a:blip r:embed="rId3"/>
          <a:stretch>
            <a:fillRect/>
          </a:stretch>
        </p:blipFill>
        <p:spPr>
          <a:xfrm>
            <a:off x="590550" y="3370580"/>
            <a:ext cx="4998085" cy="2352675"/>
          </a:xfrm>
          <a:prstGeom prst="rect">
            <a:avLst/>
          </a:prstGeom>
        </p:spPr>
      </p:pic>
      <p:pic>
        <p:nvPicPr>
          <p:cNvPr id="22" name="图片 21" descr="Part31"/>
          <p:cNvPicPr>
            <a:picLocks noChangeAspect="1"/>
          </p:cNvPicPr>
          <p:nvPr/>
        </p:nvPicPr>
        <p:blipFill>
          <a:blip r:embed="rId4"/>
          <a:stretch>
            <a:fillRect/>
          </a:stretch>
        </p:blipFill>
        <p:spPr>
          <a:xfrm>
            <a:off x="6774180" y="3047365"/>
            <a:ext cx="4105275" cy="1880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54643" y="300942"/>
            <a:ext cx="11678856" cy="629662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3730" y="2321227"/>
            <a:ext cx="2866178" cy="75565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600" b="1" dirty="0">
                <a:solidFill>
                  <a:schemeClr val="tx1">
                    <a:lumMod val="95000"/>
                    <a:lumOff val="5000"/>
                  </a:schemeClr>
                </a:solidFill>
              </a:rPr>
              <a:t>PAPT 03</a:t>
            </a:r>
            <a:endParaRPr lang="zh-CN" altLang="en-US" sz="3600" b="1" dirty="0">
              <a:solidFill>
                <a:schemeClr val="tx1">
                  <a:lumMod val="95000"/>
                  <a:lumOff val="5000"/>
                </a:schemeClr>
              </a:solidFill>
            </a:endParaRPr>
          </a:p>
        </p:txBody>
      </p:sp>
      <p:grpSp>
        <p:nvGrpSpPr>
          <p:cNvPr id="5" name="组合 4"/>
          <p:cNvGrpSpPr/>
          <p:nvPr/>
        </p:nvGrpSpPr>
        <p:grpSpPr>
          <a:xfrm>
            <a:off x="897012" y="3111869"/>
            <a:ext cx="5428554" cy="1174507"/>
            <a:chOff x="3639703" y="183976"/>
            <a:chExt cx="5428554" cy="1174507"/>
          </a:xfrm>
        </p:grpSpPr>
        <p:sp>
          <p:nvSpPr>
            <p:cNvPr id="6" name="文本框 5"/>
            <p:cNvSpPr txBox="1"/>
            <p:nvPr/>
          </p:nvSpPr>
          <p:spPr>
            <a:xfrm>
              <a:off x="3639704" y="183976"/>
              <a:ext cx="4693914" cy="52322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基于</a:t>
              </a:r>
              <a:r>
                <a:rPr kumimoji="0" lang="en-US" altLang="zh-CN"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Shamir</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门限的</a:t>
              </a:r>
              <a:r>
                <a:rPr kumimoji="0" lang="en-US" altLang="zh-CN"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k</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a:t>
              </a:r>
              <a:r>
                <a:rPr kumimoji="0" lang="en-US" altLang="zh-CN"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n</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方案</a:t>
              </a:r>
              <a:endPar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3639703" y="727476"/>
              <a:ext cx="5428554" cy="631007"/>
            </a:xfrm>
            <a:prstGeom prst="rect">
              <a:avLst/>
            </a:prstGeom>
            <a:noFill/>
          </p:spPr>
          <p:txBody>
            <a:bodyPr wrap="square" rtlCol="0">
              <a:spAutoFit/>
              <a:scene3d>
                <a:camera prst="orthographicFront"/>
                <a:lightRig rig="threePt" dir="t"/>
              </a:scene3d>
              <a:sp3d contourW="12700"/>
            </a:bodyPr>
            <a:lstStyle/>
            <a:p>
              <a:pPr>
                <a:lnSpc>
                  <a:spcPct val="114000"/>
                </a:lnSpc>
                <a:defRPr/>
              </a:pPr>
              <a:r>
                <a:rPr kumimoji="0" lang="en-US" altLang="zh-CN" sz="1050"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Shamir</a:t>
              </a:r>
              <a:r>
                <a:rPr kumimoji="0" lang="zh-CN" altLang="en-US" sz="1050"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门限方案的原理是基于多项式插值的思想。具体地，假设我们要将一个信息分发给</a:t>
              </a:r>
              <a:r>
                <a:rPr kumimoji="0" lang="en-US" altLang="zh-CN" sz="1050"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n</a:t>
              </a:r>
              <a:r>
                <a:rPr kumimoji="0" lang="zh-CN" altLang="en-US" sz="1050"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个参与者，至少需要</a:t>
              </a:r>
              <a:r>
                <a:rPr kumimoji="0" lang="en-US" altLang="zh-CN" sz="1050"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k</a:t>
              </a:r>
              <a:r>
                <a:rPr kumimoji="0" lang="zh-CN" altLang="en-US" sz="1050"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个参与者进行解密。</a:t>
              </a:r>
              <a:endParaRPr lang="en-US" altLang="zh-CN" sz="1050" dirty="0">
                <a:solidFill>
                  <a:schemeClr val="tx1">
                    <a:lumMod val="85000"/>
                    <a:lumOff val="15000"/>
                  </a:schemeClr>
                </a:solidFill>
                <a:latin typeface="微软雅黑" panose="020B0503020204020204" charset="-122"/>
                <a:ea typeface="微软雅黑" panose="020B0503020204020204" charset="-122"/>
              </a:endParaRPr>
            </a:p>
            <a:p>
              <a:pPr marL="0" marR="0" lvl="0" indent="0" defTabSz="914400" rtl="0" eaLnBrk="1" fontAlgn="auto" latinLnBrk="0" hangingPunct="1">
                <a:lnSpc>
                  <a:spcPct val="114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p:txBody>
        </p:sp>
      </p:grpSp>
      <p:pic>
        <p:nvPicPr>
          <p:cNvPr id="2" name="图片 1" descr="c178827f567977a640d15a5086d560e"/>
          <p:cNvPicPr>
            <a:picLocks noChangeAspect="1"/>
          </p:cNvPicPr>
          <p:nvPr/>
        </p:nvPicPr>
        <p:blipFill>
          <a:blip r:embed="rId1"/>
          <a:stretch>
            <a:fillRect/>
          </a:stretch>
        </p:blipFill>
        <p:spPr>
          <a:xfrm>
            <a:off x="7687310" y="668020"/>
            <a:ext cx="3952240" cy="5563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Shamir</a:t>
            </a:r>
            <a:r>
              <a:rPr lang="zh-CN" altLang="en-US" dirty="0"/>
              <a:t>门限方案</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Shamir</a:t>
            </a:r>
            <a:r>
              <a:rPr lang="zh-CN" altLang="en-US" dirty="0"/>
              <a:t>门限方案是一种密钥分发方案，旨在将一个密钥分发给多个参与者，同时保证只有在足够多的参与者合作下才能恢复出完整的密钥。它是由以色列密码学家</a:t>
            </a:r>
            <a:r>
              <a:rPr lang="en-US" altLang="zh-CN" dirty="0"/>
              <a:t>Adi Shamir</a:t>
            </a:r>
            <a:r>
              <a:rPr lang="zh-CN" altLang="en-US" dirty="0"/>
              <a:t>于</a:t>
            </a:r>
            <a:r>
              <a:rPr lang="en-US" altLang="zh-CN" dirty="0"/>
              <a:t>1979</a:t>
            </a:r>
            <a:r>
              <a:rPr lang="zh-CN" altLang="en-US" dirty="0"/>
              <a:t>年提出的。</a:t>
            </a:r>
            <a:endParaRPr lang="zh-CN" altLang="en-US" dirty="0"/>
          </a:p>
          <a:p>
            <a:endParaRPr lang="zh-CN" altLang="en-US" dirty="0"/>
          </a:p>
          <a:p>
            <a:r>
              <a:rPr lang="en-US" altLang="zh-CN" dirty="0"/>
              <a:t>Shamir</a:t>
            </a:r>
            <a:r>
              <a:rPr lang="zh-CN" altLang="en-US" dirty="0"/>
              <a:t>门限方案的原理是基于</a:t>
            </a:r>
            <a:r>
              <a:rPr lang="zh-CN" altLang="en-US" b="1" dirty="0"/>
              <a:t>多项式插值</a:t>
            </a:r>
            <a:r>
              <a:rPr lang="zh-CN" altLang="en-US" dirty="0"/>
              <a:t>的思想。具体地，假设我们要</a:t>
            </a:r>
            <a:r>
              <a:rPr lang="zh-CN" altLang="en-US" b="1" dirty="0"/>
              <a:t>将一个信息分发给</a:t>
            </a:r>
            <a:r>
              <a:rPr lang="en-US" altLang="zh-CN" b="1" dirty="0"/>
              <a:t>n</a:t>
            </a:r>
            <a:r>
              <a:rPr lang="zh-CN" altLang="en-US" b="1" dirty="0"/>
              <a:t>个参与者，至少需要</a:t>
            </a:r>
            <a:r>
              <a:rPr lang="en-US" altLang="zh-CN" b="1" dirty="0"/>
              <a:t>k</a:t>
            </a:r>
            <a:r>
              <a:rPr lang="zh-CN" altLang="en-US" b="1" dirty="0"/>
              <a:t>个参与者进行解密</a:t>
            </a:r>
            <a:r>
              <a:rPr lang="zh-CN" altLang="en-US" dirty="0"/>
              <a:t>。</a:t>
            </a:r>
            <a:endParaRPr lang="en-US" altLang="zh-CN" dirty="0"/>
          </a:p>
          <a:p>
            <a:endParaRPr lang="en-US" altLang="zh-CN" dirty="0"/>
          </a:p>
          <a:p>
            <a:r>
              <a:rPr lang="zh-CN" altLang="en-US" dirty="0"/>
              <a:t>随机选择一个</a:t>
            </a:r>
            <a:r>
              <a:rPr lang="en-US" altLang="zh-CN" b="1" dirty="0"/>
              <a:t>k-1</a:t>
            </a:r>
            <a:r>
              <a:rPr lang="zh-CN" altLang="en-US" b="1" dirty="0"/>
              <a:t>次多项式</a:t>
            </a:r>
            <a:r>
              <a:rPr lang="en-US" altLang="zh-CN" b="1" dirty="0"/>
              <a:t>f(x)</a:t>
            </a:r>
            <a:r>
              <a:rPr lang="zh-CN" altLang="en-US" dirty="0"/>
              <a:t>，使得</a:t>
            </a:r>
            <a:r>
              <a:rPr lang="en-US" altLang="zh-CN" dirty="0"/>
              <a:t>f(0)</a:t>
            </a:r>
            <a:r>
              <a:rPr lang="zh-CN" altLang="en-US" dirty="0"/>
              <a:t>就是秘密本身。然后我们可以将</a:t>
            </a:r>
            <a:r>
              <a:rPr lang="en-US" altLang="zh-CN" dirty="0"/>
              <a:t>f(x)</a:t>
            </a:r>
            <a:r>
              <a:rPr lang="zh-CN" altLang="en-US" dirty="0"/>
              <a:t>在不同的</a:t>
            </a:r>
            <a:r>
              <a:rPr lang="en-US" altLang="zh-CN" dirty="0"/>
              <a:t>x</a:t>
            </a:r>
            <a:r>
              <a:rPr lang="zh-CN" altLang="en-US" dirty="0"/>
              <a:t>值处的取值分别发送给</a:t>
            </a:r>
            <a:r>
              <a:rPr lang="en-US" altLang="zh-CN" dirty="0"/>
              <a:t>n</a:t>
            </a:r>
            <a:r>
              <a:rPr lang="zh-CN" altLang="en-US" dirty="0"/>
              <a:t>个参与者。</a:t>
            </a:r>
            <a:endParaRPr lang="zh-CN" altLang="en-US" dirty="0"/>
          </a:p>
          <a:p>
            <a:endParaRPr lang="zh-CN" altLang="en-US" dirty="0"/>
          </a:p>
          <a:p>
            <a:r>
              <a:rPr lang="zh-CN" altLang="en-US" dirty="0"/>
              <a:t>保证只有在至少</a:t>
            </a:r>
            <a:r>
              <a:rPr lang="en-US" altLang="zh-CN" dirty="0"/>
              <a:t>k</a:t>
            </a:r>
            <a:r>
              <a:rPr lang="zh-CN" altLang="en-US" dirty="0"/>
              <a:t>个参与者合作下才能恢复出完整的密钥</a:t>
            </a:r>
            <a:endParaRPr lang="zh-CN" altLang="en-US" dirty="0"/>
          </a:p>
        </p:txBody>
      </p:sp>
      <p:pic>
        <p:nvPicPr>
          <p:cNvPr id="4" name="图片 3" descr="3"/>
          <p:cNvPicPr>
            <a:picLocks noChangeAspect="1"/>
          </p:cNvPicPr>
          <p:nvPr/>
        </p:nvPicPr>
        <p:blipFill>
          <a:blip r:embed="rId1"/>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设计师MC：ID 29795607库_组合 1"/>
          <p:cNvGrpSpPr/>
          <p:nvPr>
            <p:custDataLst>
              <p:tags r:id="rId1"/>
            </p:custDataLst>
          </p:nvPr>
        </p:nvGrpSpPr>
        <p:grpSpPr>
          <a:xfrm>
            <a:off x="1247412" y="1486407"/>
            <a:ext cx="3547929" cy="3543406"/>
            <a:chOff x="1823357" y="1268602"/>
            <a:chExt cx="3111127" cy="3107161"/>
          </a:xfrm>
        </p:grpSpPr>
        <p:sp>
          <p:nvSpPr>
            <p:cNvPr id="7" name="文本框 6"/>
            <p:cNvSpPr txBox="1"/>
            <p:nvPr/>
          </p:nvSpPr>
          <p:spPr>
            <a:xfrm>
              <a:off x="2378368" y="2601749"/>
              <a:ext cx="1989839" cy="229884"/>
            </a:xfrm>
            <a:prstGeom prst="rect">
              <a:avLst/>
            </a:prstGeom>
            <a:noFill/>
            <a:ln>
              <a:noFill/>
            </a:ln>
          </p:spPr>
          <p:txBody>
            <a:bodyPr wrap="none" lIns="0" tIns="0" rIns="0" bIns="0" anchor="t" anchorCtr="0">
              <a:noAutofit/>
            </a:bodyPr>
            <a:lstStyle/>
            <a:p>
              <a:pPr marL="0" marR="0" lvl="0" indent="0" algn="ctr" rtl="0">
                <a:buSzPct val="25000"/>
                <a:buNone/>
              </a:pPr>
              <a:r>
                <a:rPr lang="en-US" altLang="zh-CN" sz="2400" b="1" dirty="0"/>
                <a:t>XOR</a:t>
              </a:r>
              <a:r>
                <a:rPr lang="zh-CN" altLang="en-US" sz="2400" b="1" dirty="0"/>
                <a:t>加密</a:t>
              </a:r>
              <a:endParaRPr lang="zh-CN" altLang="en-US" sz="2400" b="1" i="0" u="none" strike="noStrike" cap="none" baseline="0" dirty="0"/>
            </a:p>
          </p:txBody>
        </p:sp>
        <p:sp>
          <p:nvSpPr>
            <p:cNvPr id="8" name="文本框 7"/>
            <p:cNvSpPr txBox="1"/>
            <p:nvPr/>
          </p:nvSpPr>
          <p:spPr>
            <a:xfrm>
              <a:off x="2378368" y="2883604"/>
              <a:ext cx="1989839" cy="635100"/>
            </a:xfrm>
            <a:prstGeom prst="rect">
              <a:avLst/>
            </a:prstGeom>
            <a:noFill/>
            <a:ln>
              <a:noFill/>
            </a:ln>
          </p:spPr>
          <p:txBody>
            <a:bodyPr wrap="square" lIns="0" tIns="0" rIns="0" bIns="0" anchor="ctr" anchorCtr="1">
              <a:normAutofit/>
            </a:bodyPr>
            <a:lstStyle/>
            <a:p>
              <a:pPr defTabSz="866140">
                <a:lnSpc>
                  <a:spcPct val="120000"/>
                </a:lnSpc>
                <a:defRPr/>
              </a:pPr>
              <a:r>
                <a:rPr lang="zh-CN" altLang="en-US" sz="1400" dirty="0">
                  <a:solidFill>
                    <a:schemeClr val="tx1">
                      <a:lumMod val="75000"/>
                    </a:schemeClr>
                  </a:solidFill>
                  <a:latin typeface="微软雅黑" panose="020B0503020204020204" charset="-122"/>
                </a:rPr>
                <a:t>保证分配给每个持有者的子图不会泄露太多秘密信息</a:t>
              </a:r>
              <a:endParaRPr lang="zh-CN" altLang="en-US" sz="1400" dirty="0">
                <a:solidFill>
                  <a:schemeClr val="tx1">
                    <a:lumMod val="75000"/>
                  </a:schemeClr>
                </a:solidFill>
                <a:latin typeface="微软雅黑" panose="020B0503020204020204" charset="-122"/>
              </a:endParaRPr>
            </a:p>
          </p:txBody>
        </p:sp>
        <p:sp>
          <p:nvSpPr>
            <p:cNvPr id="15" name="任意多边形 17"/>
            <p:cNvSpPr/>
            <p:nvPr/>
          </p:nvSpPr>
          <p:spPr>
            <a:xfrm>
              <a:off x="1823357" y="2820225"/>
              <a:ext cx="3111127" cy="1555538"/>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1"/>
            </a:solidFill>
            <a:ln>
              <a:noFill/>
            </a:ln>
          </p:spPr>
          <p:txBody>
            <a:bodyPr anchor="ctr"/>
            <a:lstStyle/>
            <a:p>
              <a:pPr algn="ctr"/>
            </a:p>
          </p:txBody>
        </p:sp>
        <p:sp>
          <p:nvSpPr>
            <p:cNvPr id="16" name="任意多边形 18"/>
            <p:cNvSpPr/>
            <p:nvPr/>
          </p:nvSpPr>
          <p:spPr>
            <a:xfrm>
              <a:off x="1823357" y="1268602"/>
              <a:ext cx="3111127" cy="1555540"/>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2"/>
            </a:solidFill>
            <a:ln>
              <a:noFill/>
            </a:ln>
          </p:spPr>
          <p:txBody>
            <a:bodyPr anchor="ctr"/>
            <a:lstStyle/>
            <a:p>
              <a:pPr algn="ctr"/>
            </a:p>
          </p:txBody>
        </p:sp>
      </p:grpSp>
      <p:grpSp>
        <p:nvGrpSpPr>
          <p:cNvPr id="22" name="千图设计师MC：ID 29795607库_组合 21"/>
          <p:cNvGrpSpPr/>
          <p:nvPr>
            <p:custDataLst>
              <p:tags r:id="rId2"/>
            </p:custDataLst>
          </p:nvPr>
        </p:nvGrpSpPr>
        <p:grpSpPr>
          <a:xfrm>
            <a:off x="4345969" y="1486407"/>
            <a:ext cx="3547929" cy="3543406"/>
            <a:chOff x="4540436" y="1268602"/>
            <a:chExt cx="3111127" cy="3107161"/>
          </a:xfrm>
        </p:grpSpPr>
        <p:sp>
          <p:nvSpPr>
            <p:cNvPr id="9" name="文本框 8"/>
            <p:cNvSpPr txBox="1"/>
            <p:nvPr/>
          </p:nvSpPr>
          <p:spPr>
            <a:xfrm>
              <a:off x="5124794" y="2601749"/>
              <a:ext cx="1989839" cy="229884"/>
            </a:xfrm>
            <a:prstGeom prst="rect">
              <a:avLst/>
            </a:prstGeom>
            <a:noFill/>
            <a:ln>
              <a:noFill/>
            </a:ln>
          </p:spPr>
          <p:txBody>
            <a:bodyPr wrap="none" lIns="0" tIns="0" rIns="0" bIns="0" anchor="t" anchorCtr="0">
              <a:noAutofit/>
            </a:bodyPr>
            <a:lstStyle/>
            <a:p>
              <a:pPr marL="0" marR="0" lvl="0" indent="0" algn="ctr" rtl="0">
                <a:buSzPct val="25000"/>
                <a:buNone/>
              </a:pPr>
              <a:r>
                <a:rPr lang="en-US" altLang="zh-CN" sz="2400" b="1" dirty="0"/>
                <a:t>Shamir</a:t>
              </a:r>
              <a:r>
                <a:rPr lang="zh-CN" altLang="en-US" sz="2400" b="1" dirty="0"/>
                <a:t>加密</a:t>
              </a:r>
              <a:endParaRPr lang="zh-CN" altLang="en-US" sz="2400" b="1" i="0" u="none" strike="noStrike" cap="none" baseline="0" dirty="0"/>
            </a:p>
          </p:txBody>
        </p:sp>
        <p:sp>
          <p:nvSpPr>
            <p:cNvPr id="10" name="文本框 9"/>
            <p:cNvSpPr txBox="1"/>
            <p:nvPr/>
          </p:nvSpPr>
          <p:spPr>
            <a:xfrm>
              <a:off x="5124794" y="2883604"/>
              <a:ext cx="1989839" cy="635100"/>
            </a:xfrm>
            <a:prstGeom prst="rect">
              <a:avLst/>
            </a:prstGeom>
            <a:noFill/>
            <a:ln>
              <a:noFill/>
            </a:ln>
          </p:spPr>
          <p:txBody>
            <a:bodyPr wrap="square" lIns="0" tIns="0" rIns="0" bIns="0" anchor="ctr" anchorCtr="1">
              <a:noAutofit/>
            </a:bodyPr>
            <a:lstStyle/>
            <a:p>
              <a:pPr defTabSz="866140">
                <a:lnSpc>
                  <a:spcPct val="120000"/>
                </a:lnSpc>
                <a:defRPr/>
              </a:pPr>
              <a:r>
                <a:rPr lang="zh-CN" altLang="en-US" sz="1400" dirty="0">
                  <a:solidFill>
                    <a:schemeClr val="tx1">
                      <a:lumMod val="75000"/>
                    </a:schemeClr>
                  </a:solidFill>
                  <a:latin typeface="微软雅黑" panose="020B0503020204020204" charset="-122"/>
                </a:rPr>
                <a:t>保证只有在至少</a:t>
              </a:r>
              <a:r>
                <a:rPr lang="en-US" altLang="zh-CN" sz="1400" dirty="0">
                  <a:solidFill>
                    <a:schemeClr val="tx1">
                      <a:lumMod val="75000"/>
                    </a:schemeClr>
                  </a:solidFill>
                  <a:latin typeface="微软雅黑" panose="020B0503020204020204" charset="-122"/>
                </a:rPr>
                <a:t>k</a:t>
              </a:r>
              <a:r>
                <a:rPr lang="zh-CN" altLang="en-US" sz="1400" dirty="0">
                  <a:solidFill>
                    <a:schemeClr val="tx1">
                      <a:lumMod val="75000"/>
                    </a:schemeClr>
                  </a:solidFill>
                  <a:latin typeface="微软雅黑" panose="020B0503020204020204" charset="-122"/>
                </a:rPr>
                <a:t>个参与者合作下才能恢复出完整的密钥</a:t>
              </a:r>
              <a:endParaRPr lang="zh-CN" altLang="en-US" sz="1400" dirty="0">
                <a:solidFill>
                  <a:schemeClr val="tx1">
                    <a:lumMod val="75000"/>
                  </a:schemeClr>
                </a:solidFill>
                <a:latin typeface="微软雅黑" panose="020B0503020204020204" charset="-122"/>
              </a:endParaRPr>
            </a:p>
          </p:txBody>
        </p:sp>
        <p:sp>
          <p:nvSpPr>
            <p:cNvPr id="13" name="任意多边形 14"/>
            <p:cNvSpPr/>
            <p:nvPr/>
          </p:nvSpPr>
          <p:spPr>
            <a:xfrm>
              <a:off x="4540436" y="1268602"/>
              <a:ext cx="3111127" cy="1555540"/>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1"/>
            </a:solidFill>
            <a:ln>
              <a:noFill/>
            </a:ln>
          </p:spPr>
          <p:txBody>
            <a:bodyPr anchor="ctr"/>
            <a:lstStyle/>
            <a:p>
              <a:pPr algn="ctr"/>
            </a:p>
          </p:txBody>
        </p:sp>
        <p:sp>
          <p:nvSpPr>
            <p:cNvPr id="18" name="任意多边形 21"/>
            <p:cNvSpPr/>
            <p:nvPr/>
          </p:nvSpPr>
          <p:spPr>
            <a:xfrm>
              <a:off x="4540436" y="2820225"/>
              <a:ext cx="3111127" cy="1555538"/>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2"/>
            </a:solidFill>
            <a:ln>
              <a:noFill/>
            </a:ln>
          </p:spPr>
          <p:txBody>
            <a:bodyPr anchor="ctr"/>
            <a:lstStyle/>
            <a:p>
              <a:pPr algn="ctr"/>
            </a:p>
          </p:txBody>
        </p:sp>
      </p:grpSp>
      <p:grpSp>
        <p:nvGrpSpPr>
          <p:cNvPr id="23" name="千图设计师MC：ID 29795607库_组合 22"/>
          <p:cNvGrpSpPr/>
          <p:nvPr>
            <p:custDataLst>
              <p:tags r:id="rId3"/>
            </p:custDataLst>
          </p:nvPr>
        </p:nvGrpSpPr>
        <p:grpSpPr>
          <a:xfrm>
            <a:off x="7444528" y="1486407"/>
            <a:ext cx="3547929" cy="3543406"/>
            <a:chOff x="7257518" y="1268602"/>
            <a:chExt cx="3111127" cy="3107161"/>
          </a:xfrm>
        </p:grpSpPr>
        <p:sp>
          <p:nvSpPr>
            <p:cNvPr id="11" name="文本框 10"/>
            <p:cNvSpPr txBox="1"/>
            <p:nvPr/>
          </p:nvSpPr>
          <p:spPr>
            <a:xfrm>
              <a:off x="7859957" y="2601749"/>
              <a:ext cx="1989839" cy="229884"/>
            </a:xfrm>
            <a:prstGeom prst="rect">
              <a:avLst/>
            </a:prstGeom>
            <a:noFill/>
            <a:ln>
              <a:noFill/>
            </a:ln>
          </p:spPr>
          <p:txBody>
            <a:bodyPr wrap="none" lIns="0" tIns="0" rIns="0" bIns="0" anchor="t" anchorCtr="0">
              <a:noAutofit/>
            </a:bodyPr>
            <a:lstStyle/>
            <a:p>
              <a:pPr marL="0" marR="0" lvl="0" indent="0" algn="ctr" rtl="0">
                <a:buSzPct val="25000"/>
                <a:buNone/>
              </a:pPr>
              <a:r>
                <a:rPr lang="zh-CN" altLang="en-US" sz="2400" b="1" i="0" u="none" strike="noStrike" cap="none" baseline="0" dirty="0"/>
                <a:t>解密</a:t>
              </a:r>
              <a:endParaRPr lang="zh-CN" altLang="en-US" sz="2400" b="1" i="0" u="none" strike="noStrike" cap="none" baseline="0" dirty="0"/>
            </a:p>
          </p:txBody>
        </p:sp>
        <p:sp>
          <p:nvSpPr>
            <p:cNvPr id="12" name="文本框 11"/>
            <p:cNvSpPr txBox="1"/>
            <p:nvPr/>
          </p:nvSpPr>
          <p:spPr>
            <a:xfrm>
              <a:off x="7859957" y="2883604"/>
              <a:ext cx="1989839" cy="635100"/>
            </a:xfrm>
            <a:prstGeom prst="rect">
              <a:avLst/>
            </a:prstGeom>
            <a:noFill/>
            <a:ln>
              <a:noFill/>
            </a:ln>
          </p:spPr>
          <p:txBody>
            <a:bodyPr wrap="square" lIns="0" tIns="0" rIns="0" bIns="0" anchor="ctr" anchorCtr="1">
              <a:noAutofit/>
            </a:bodyPr>
            <a:lstStyle/>
            <a:p>
              <a:pPr defTabSz="866140">
                <a:lnSpc>
                  <a:spcPct val="120000"/>
                </a:lnSpc>
                <a:defRPr/>
              </a:pPr>
              <a:r>
                <a:rPr lang="zh-CN" altLang="en-US" sz="1400" dirty="0">
                  <a:solidFill>
                    <a:schemeClr val="tx1">
                      <a:lumMod val="75000"/>
                    </a:schemeClr>
                  </a:solidFill>
                  <a:latin typeface="微软雅黑" panose="020B0503020204020204" charset="-122"/>
                </a:rPr>
                <a:t>先使用</a:t>
              </a:r>
              <a:r>
                <a:rPr lang="en-US" altLang="zh-CN" sz="1400" dirty="0">
                  <a:solidFill>
                    <a:schemeClr val="tx1">
                      <a:lumMod val="75000"/>
                    </a:schemeClr>
                  </a:solidFill>
                  <a:latin typeface="微软雅黑" panose="020B0503020204020204" charset="-122"/>
                </a:rPr>
                <a:t>Shamir</a:t>
              </a:r>
              <a:r>
                <a:rPr lang="zh-CN" altLang="en-US" sz="1400" dirty="0">
                  <a:solidFill>
                    <a:schemeClr val="tx1">
                      <a:lumMod val="75000"/>
                    </a:schemeClr>
                  </a:solidFill>
                  <a:latin typeface="微软雅黑" panose="020B0503020204020204" charset="-122"/>
                </a:rPr>
                <a:t>的方式解密，再通过可信第三方使用</a:t>
              </a:r>
              <a:r>
                <a:rPr lang="en-US" altLang="zh-CN" sz="1400" dirty="0">
                  <a:solidFill>
                    <a:schemeClr val="tx1">
                      <a:lumMod val="75000"/>
                    </a:schemeClr>
                  </a:solidFill>
                  <a:latin typeface="微软雅黑" panose="020B0503020204020204" charset="-122"/>
                </a:rPr>
                <a:t>XOR</a:t>
              </a:r>
              <a:r>
                <a:rPr lang="zh-CN" altLang="en-US" sz="1400" dirty="0">
                  <a:solidFill>
                    <a:schemeClr val="tx1">
                      <a:lumMod val="75000"/>
                    </a:schemeClr>
                  </a:solidFill>
                  <a:latin typeface="微软雅黑" panose="020B0503020204020204" charset="-122"/>
                </a:rPr>
                <a:t>解密</a:t>
              </a:r>
              <a:endParaRPr lang="zh-CN" altLang="en-US" sz="1400" dirty="0">
                <a:solidFill>
                  <a:schemeClr val="tx1">
                    <a:lumMod val="75000"/>
                  </a:schemeClr>
                </a:solidFill>
                <a:latin typeface="微软雅黑" panose="020B0503020204020204" charset="-122"/>
              </a:endParaRPr>
            </a:p>
          </p:txBody>
        </p:sp>
        <p:sp>
          <p:nvSpPr>
            <p:cNvPr id="14" name="任意多边形 16"/>
            <p:cNvSpPr/>
            <p:nvPr/>
          </p:nvSpPr>
          <p:spPr>
            <a:xfrm>
              <a:off x="7257518" y="2820225"/>
              <a:ext cx="3111127" cy="1555538"/>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1"/>
            </a:solidFill>
            <a:ln>
              <a:noFill/>
            </a:ln>
          </p:spPr>
          <p:txBody>
            <a:bodyPr anchor="ctr"/>
            <a:lstStyle/>
            <a:p>
              <a:pPr algn="ctr"/>
            </a:p>
          </p:txBody>
        </p:sp>
        <p:sp>
          <p:nvSpPr>
            <p:cNvPr id="17" name="任意多边形 19"/>
            <p:cNvSpPr/>
            <p:nvPr/>
          </p:nvSpPr>
          <p:spPr>
            <a:xfrm>
              <a:off x="7257518" y="1268602"/>
              <a:ext cx="3111127" cy="1555540"/>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2"/>
            </a:solidFill>
            <a:ln>
              <a:noFill/>
            </a:ln>
          </p:spPr>
          <p:txBody>
            <a:bodyPr anchor="ctr"/>
            <a:lstStyle/>
            <a:p>
              <a:pPr algn="ctr"/>
            </a:p>
          </p:txBody>
        </p:sp>
      </p:grpSp>
      <p:grpSp>
        <p:nvGrpSpPr>
          <p:cNvPr id="24" name="千图设计师MC：ID 29795607库_组合 23"/>
          <p:cNvGrpSpPr/>
          <p:nvPr>
            <p:custDataLst>
              <p:tags r:id="rId4"/>
            </p:custDataLst>
          </p:nvPr>
        </p:nvGrpSpPr>
        <p:grpSpPr>
          <a:xfrm>
            <a:off x="1066586" y="5389363"/>
            <a:ext cx="9770538" cy="609600"/>
            <a:chOff x="1210731" y="4761348"/>
            <a:chExt cx="9770538" cy="609600"/>
          </a:xfrm>
        </p:grpSpPr>
        <p:cxnSp>
          <p:nvCxnSpPr>
            <p:cNvPr id="4" name="直接箭头连接符 3"/>
            <p:cNvCxnSpPr/>
            <p:nvPr/>
          </p:nvCxnSpPr>
          <p:spPr>
            <a:xfrm>
              <a:off x="1210731" y="5152970"/>
              <a:ext cx="9770538" cy="1948"/>
            </a:xfrm>
            <a:prstGeom prst="straightConnector1">
              <a:avLst/>
            </a:prstGeom>
            <a:noFill/>
            <a:ln w="12700" cap="flat" cmpd="sng">
              <a:solidFill>
                <a:schemeClr val="accent6"/>
              </a:solidFill>
              <a:prstDash val="solid"/>
              <a:round/>
              <a:headEnd type="none" w="med" len="med"/>
              <a:tailEnd type="none" w="med" len="med"/>
            </a:ln>
          </p:spPr>
        </p:cxnSp>
        <p:sp>
          <p:nvSpPr>
            <p:cNvPr id="6" name="文本框 4"/>
            <p:cNvSpPr txBox="1"/>
            <p:nvPr/>
          </p:nvSpPr>
          <p:spPr>
            <a:xfrm>
              <a:off x="3341156" y="4761348"/>
              <a:ext cx="5556885" cy="609600"/>
            </a:xfrm>
            <a:prstGeom prst="rect">
              <a:avLst/>
            </a:prstGeom>
            <a:solidFill>
              <a:schemeClr val="bg1"/>
            </a:solidFill>
          </p:spPr>
          <p:txBody>
            <a:bodyPr wrap="square" lIns="72000" tIns="72000" rIns="72000" bIns="72000" anchor="ctr" anchorCtr="1">
              <a:normAutofit/>
            </a:bodyPr>
            <a:lstStyle/>
            <a:p>
              <a:pPr algn="ctr" defTabSz="866140">
                <a:lnSpc>
                  <a:spcPct val="120000"/>
                </a:lnSpc>
                <a:defRPr/>
              </a:pPr>
              <a:r>
                <a:rPr lang="zh-CN" altLang="en-US" sz="1600" dirty="0">
                  <a:solidFill>
                    <a:schemeClr val="tx1">
                      <a:lumMod val="75000"/>
                    </a:schemeClr>
                  </a:solidFill>
                  <a:latin typeface="微软雅黑" panose="020B0503020204020204" charset="-122"/>
                </a:rPr>
                <a:t>本次实验实现了一种基于</a:t>
              </a:r>
              <a:r>
                <a:rPr lang="en-US" altLang="zh-CN" sz="1600" dirty="0">
                  <a:solidFill>
                    <a:schemeClr val="tx1">
                      <a:lumMod val="75000"/>
                    </a:schemeClr>
                  </a:solidFill>
                  <a:latin typeface="微软雅黑" panose="020B0503020204020204" charset="-122"/>
                </a:rPr>
                <a:t>Shamir</a:t>
              </a:r>
              <a:r>
                <a:rPr lang="zh-CN" altLang="en-US" sz="1600" dirty="0">
                  <a:solidFill>
                    <a:schemeClr val="tx1">
                      <a:lumMod val="75000"/>
                    </a:schemeClr>
                  </a:solidFill>
                  <a:latin typeface="微软雅黑" panose="020B0503020204020204" charset="-122"/>
                </a:rPr>
                <a:t>门限方案的图像加密方案</a:t>
              </a:r>
              <a:endParaRPr lang="zh-CN" altLang="en-US" sz="1600" dirty="0">
                <a:solidFill>
                  <a:schemeClr val="tx1">
                    <a:lumMod val="75000"/>
                  </a:schemeClr>
                </a:solidFill>
                <a:latin typeface="微软雅黑" panose="020B0503020204020204" charset="-122"/>
              </a:endParaRPr>
            </a:p>
          </p:txBody>
        </p:sp>
      </p:grpSp>
      <p:sp>
        <p:nvSpPr>
          <p:cNvPr id="25" name="TextBox 8"/>
          <p:cNvSpPr txBox="1"/>
          <p:nvPr/>
        </p:nvSpPr>
        <p:spPr>
          <a:xfrm>
            <a:off x="4080395" y="429933"/>
            <a:ext cx="3743030" cy="492125"/>
          </a:xfrm>
          <a:prstGeom prst="rect">
            <a:avLst/>
          </a:prstGeom>
          <a:noFill/>
        </p:spPr>
        <p:txBody>
          <a:bodyPr wrap="square" lIns="0" tIns="0" rIns="0" bIns="0" rtlCol="0" anchor="ctr">
            <a:spAutoFit/>
          </a:bodyPr>
          <a:lstStyle/>
          <a:p>
            <a:pPr algn="ct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实验流程</a:t>
            </a:r>
            <a:endPar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3" name="图片 2" descr="3"/>
          <p:cNvPicPr>
            <a:picLocks noChangeAspect="1"/>
          </p:cNvPicPr>
          <p:nvPr/>
        </p:nvPicPr>
        <p:blipFill>
          <a:blip r:embed="rId5"/>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fltVal val="0.5"/>
                                          </p:val>
                                        </p:tav>
                                        <p:tav tm="100000">
                                          <p:val>
                                            <p:strVal val="#ppt_x"/>
                                          </p:val>
                                        </p:tav>
                                      </p:tavLst>
                                    </p:anim>
                                    <p:anim calcmode="lin" valueType="num">
                                      <p:cBhvr>
                                        <p:cTn id="19" dur="500" fill="hold"/>
                                        <p:tgtEl>
                                          <p:spTgt spid="22"/>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fltVal val="0.5"/>
                                          </p:val>
                                        </p:tav>
                                        <p:tav tm="100000">
                                          <p:val>
                                            <p:strVal val="#ppt_x"/>
                                          </p:val>
                                        </p:tav>
                                      </p:tavLst>
                                    </p:anim>
                                    <p:anim calcmode="lin" valueType="num">
                                      <p:cBhvr>
                                        <p:cTn id="27" dur="500" fill="hold"/>
                                        <p:tgtEl>
                                          <p:spTgt spid="23"/>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anim calcmode="lin" valueType="num">
                                      <p:cBhvr>
                                        <p:cTn id="34" dur="500" fill="hold"/>
                                        <p:tgtEl>
                                          <p:spTgt spid="24"/>
                                        </p:tgtEl>
                                        <p:attrNameLst>
                                          <p:attrName>ppt_x</p:attrName>
                                        </p:attrNameLst>
                                      </p:cBhvr>
                                      <p:tavLst>
                                        <p:tav tm="0">
                                          <p:val>
                                            <p:fltVal val="0.5"/>
                                          </p:val>
                                        </p:tav>
                                        <p:tav tm="100000">
                                          <p:val>
                                            <p:strVal val="#ppt_x"/>
                                          </p:val>
                                        </p:tav>
                                      </p:tavLst>
                                    </p:anim>
                                    <p:anim calcmode="lin" valueType="num">
                                      <p:cBhvr>
                                        <p:cTn id="35" dur="5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688500" y="1116958"/>
            <a:ext cx="6815000" cy="1057924"/>
          </a:xfrm>
          <a:prstGeom prst="rect">
            <a:avLst/>
          </a:prstGeom>
        </p:spPr>
      </p:pic>
      <p:sp>
        <p:nvSpPr>
          <p:cNvPr id="4" name="矩形 3"/>
          <p:cNvSpPr/>
          <p:nvPr/>
        </p:nvSpPr>
        <p:spPr>
          <a:xfrm>
            <a:off x="1247287" y="2281535"/>
            <a:ext cx="3647152" cy="923330"/>
          </a:xfrm>
          <a:prstGeom prst="rect">
            <a:avLst/>
          </a:prstGeom>
          <a:noFill/>
        </p:spPr>
        <p:txBody>
          <a:bodyPr wrap="none" lIns="91440" tIns="45720" rIns="91440" bIns="45720">
            <a:spAutoFit/>
          </a:bodyPr>
          <a:lstStyle/>
          <a:p>
            <a:pPr algn="ctr"/>
            <a:r>
              <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加密：取值</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矩形 4"/>
          <p:cNvSpPr/>
          <p:nvPr/>
        </p:nvSpPr>
        <p:spPr>
          <a:xfrm>
            <a:off x="7297561" y="2281535"/>
            <a:ext cx="3647152" cy="923330"/>
          </a:xfrm>
          <a:prstGeom prst="rect">
            <a:avLst/>
          </a:prstGeom>
          <a:noFill/>
        </p:spPr>
        <p:txBody>
          <a:bodyPr wrap="none" lIns="91440" tIns="45720" rIns="91440" bIns="45720">
            <a:spAutoFit/>
          </a:bodyPr>
          <a:lstStyle/>
          <a:p>
            <a:pPr algn="ctr"/>
            <a:r>
              <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解密：插值</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文本框 5"/>
          <p:cNvSpPr txBox="1"/>
          <p:nvPr/>
        </p:nvSpPr>
        <p:spPr>
          <a:xfrm>
            <a:off x="982980" y="3482340"/>
            <a:ext cx="4358640"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遍历图像中的每一个像素，将该像素的灰度值作为秘密信息</a:t>
            </a:r>
            <a:endParaRPr lang="en-US" altLang="zh-CN" dirty="0"/>
          </a:p>
          <a:p>
            <a:endParaRPr lang="en-US" altLang="zh-CN" dirty="0"/>
          </a:p>
          <a:p>
            <a:pPr marL="285750" indent="-285750">
              <a:buFont typeface="Arial" panose="020B0604020202020204" pitchFamily="34" charset="0"/>
              <a:buChar char="•"/>
            </a:pPr>
            <a:r>
              <a:rPr lang="zh-CN" altLang="en-US" dirty="0"/>
              <a:t>随机生成</a:t>
            </a:r>
            <a:r>
              <a:rPr lang="en-US" altLang="zh-CN" dirty="0"/>
              <a:t>f(x)</a:t>
            </a:r>
            <a:r>
              <a:rPr lang="zh-CN" altLang="en-US" dirty="0"/>
              <a:t>的系数</a:t>
            </a:r>
            <a:r>
              <a:rPr lang="en-US" altLang="zh-CN" dirty="0"/>
              <a:t>,</a:t>
            </a:r>
            <a:r>
              <a:rPr lang="zh-CN" altLang="en-US" dirty="0"/>
              <a:t>常数项为原图像素灰度值 </a:t>
            </a:r>
            <a:r>
              <a:rPr lang="en-US" altLang="zh-CN" dirty="0"/>
              <a:t>* 0.2</a:t>
            </a:r>
            <a:endParaRPr lang="en-US" altLang="zh-CN" dirty="0"/>
          </a:p>
          <a:p>
            <a:endParaRPr lang="en-US" altLang="zh-CN" dirty="0"/>
          </a:p>
          <a:p>
            <a:pPr marL="285750" indent="-285750">
              <a:buFont typeface="Arial" panose="020B0604020202020204" pitchFamily="34" charset="0"/>
              <a:buChar char="•"/>
            </a:pPr>
            <a:r>
              <a:rPr lang="zh-CN" altLang="en-US" dirty="0"/>
              <a:t>取</a:t>
            </a:r>
            <a:r>
              <a:rPr lang="en-US" altLang="zh-CN" dirty="0"/>
              <a:t>x1</a:t>
            </a:r>
            <a:r>
              <a:rPr lang="zh-CN" altLang="en-US" dirty="0"/>
              <a:t>到</a:t>
            </a:r>
            <a:r>
              <a:rPr lang="en-US" altLang="zh-CN" dirty="0"/>
              <a:t>x10</a:t>
            </a:r>
            <a:r>
              <a:rPr lang="zh-CN" altLang="en-US" dirty="0"/>
              <a:t>均匀分布在</a:t>
            </a:r>
            <a:r>
              <a:rPr lang="en-US" altLang="zh-CN" dirty="0"/>
              <a:t>0 - 2.5</a:t>
            </a:r>
            <a:r>
              <a:rPr lang="zh-CN" altLang="en-US" dirty="0"/>
              <a:t>之间，计算对应的</a:t>
            </a:r>
            <a:r>
              <a:rPr lang="en-US" altLang="zh-CN" dirty="0"/>
              <a:t>f(x)</a:t>
            </a:r>
            <a:r>
              <a:rPr lang="zh-CN" altLang="en-US" dirty="0"/>
              <a:t>，作为子图对应像素的灰度值</a:t>
            </a:r>
            <a:endParaRPr lang="zh-CN" altLang="en-US" dirty="0"/>
          </a:p>
        </p:txBody>
      </p:sp>
      <p:sp>
        <p:nvSpPr>
          <p:cNvPr id="7" name="文本框 6"/>
          <p:cNvSpPr txBox="1"/>
          <p:nvPr/>
        </p:nvSpPr>
        <p:spPr>
          <a:xfrm>
            <a:off x="6850380" y="3482340"/>
            <a:ext cx="4358640"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读取</a:t>
            </a:r>
            <a:r>
              <a:rPr lang="en-US" altLang="zh-CN" dirty="0"/>
              <a:t>k</a:t>
            </a:r>
            <a:r>
              <a:rPr lang="zh-CN" altLang="en-US" dirty="0"/>
              <a:t>个以上的子图，遍历每个像素</a:t>
            </a:r>
            <a:endParaRPr lang="en-US" altLang="zh-CN" dirty="0"/>
          </a:p>
          <a:p>
            <a:endParaRPr lang="en-US" altLang="zh-CN" dirty="0"/>
          </a:p>
          <a:p>
            <a:pPr marL="285750" indent="-285750">
              <a:buFont typeface="Arial" panose="020B0604020202020204" pitchFamily="34" charset="0"/>
              <a:buChar char="•"/>
            </a:pPr>
            <a:r>
              <a:rPr lang="zh-CN" altLang="en-US" dirty="0"/>
              <a:t>对每个像素进行插值拟合，得到对应的</a:t>
            </a:r>
            <a:r>
              <a:rPr lang="en-US" altLang="zh-CN" dirty="0"/>
              <a:t>k-1</a:t>
            </a:r>
            <a:r>
              <a:rPr lang="zh-CN" altLang="en-US" dirty="0"/>
              <a:t>次插值多项式</a:t>
            </a:r>
            <a:endParaRPr lang="en-US" altLang="zh-CN" dirty="0"/>
          </a:p>
          <a:p>
            <a:endParaRPr lang="en-US" altLang="zh-CN" dirty="0"/>
          </a:p>
          <a:p>
            <a:pPr marL="285750" indent="-285750">
              <a:buFont typeface="Arial" panose="020B0604020202020204" pitchFamily="34" charset="0"/>
              <a:buChar char="•"/>
            </a:pPr>
            <a:r>
              <a:rPr lang="zh-CN" altLang="en-US" dirty="0"/>
              <a:t>取多项式的常数项</a:t>
            </a:r>
            <a:r>
              <a:rPr lang="en-US" altLang="zh-CN" dirty="0"/>
              <a:t>/0.2</a:t>
            </a:r>
            <a:r>
              <a:rPr lang="zh-CN" altLang="en-US" dirty="0"/>
              <a:t>作为恢复结果的灰度值</a:t>
            </a:r>
            <a:endParaRPr lang="en-US" altLang="zh-CN" dirty="0"/>
          </a:p>
          <a:p>
            <a:endParaRPr lang="en-US" altLang="zh-CN" dirty="0"/>
          </a:p>
          <a:p>
            <a:pPr marL="285750" indent="-285750">
              <a:buFont typeface="Arial" panose="020B0604020202020204" pitchFamily="34" charset="0"/>
              <a:buChar char="•"/>
            </a:pPr>
            <a:r>
              <a:rPr lang="zh-CN" altLang="en-US" dirty="0"/>
              <a:t>输出恢复图像</a:t>
            </a:r>
            <a:endParaRPr lang="zh-CN" altLang="en-US" dirty="0"/>
          </a:p>
        </p:txBody>
      </p:sp>
      <p:sp>
        <p:nvSpPr>
          <p:cNvPr id="9" name="TextBox 8"/>
          <p:cNvSpPr txBox="1"/>
          <p:nvPr/>
        </p:nvSpPr>
        <p:spPr>
          <a:xfrm>
            <a:off x="4080395" y="460730"/>
            <a:ext cx="3743030" cy="430530"/>
          </a:xfrm>
          <a:prstGeom prst="rect">
            <a:avLst/>
          </a:prstGeom>
          <a:noFill/>
        </p:spPr>
        <p:txBody>
          <a:bodyPr wrap="square" lIns="0" tIns="0" rIns="0" bIns="0" rtlCol="0" anchor="ctr">
            <a:spAutoFit/>
          </a:bodyPr>
          <a:lstStyle/>
          <a:p>
            <a:pPr algn="ctr"/>
            <a:r>
              <a:rPr lang="en-US" altLang="zh-CN" sz="28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Shamir</a:t>
            </a:r>
            <a:r>
              <a:rPr lang="zh-CN" altLang="en-US" sz="28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流程</a:t>
            </a:r>
            <a:endParaRPr lang="zh-CN" altLang="en-US" sz="28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descr="3"/>
          <p:cNvPicPr>
            <a:picLocks noChangeAspect="1"/>
          </p:cNvPicPr>
          <p:nvPr/>
        </p:nvPicPr>
        <p:blipFill>
          <a:blip r:embed="rId2"/>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00020053"/>
          <p:cNvPicPr>
            <a:picLocks noChangeAspect="1"/>
          </p:cNvPicPr>
          <p:nvPr/>
        </p:nvPicPr>
        <p:blipFill>
          <a:blip r:embed="rId1"/>
          <a:stretch>
            <a:fillRect/>
          </a:stretch>
        </p:blipFill>
        <p:spPr>
          <a:xfrm>
            <a:off x="5802630" y="1463675"/>
            <a:ext cx="5983605" cy="3971925"/>
          </a:xfrm>
          <a:prstGeom prst="rect">
            <a:avLst/>
          </a:prstGeom>
        </p:spPr>
      </p:pic>
      <p:sp>
        <p:nvSpPr>
          <p:cNvPr id="8" name="矩形 7"/>
          <p:cNvSpPr/>
          <p:nvPr/>
        </p:nvSpPr>
        <p:spPr>
          <a:xfrm>
            <a:off x="254643" y="300942"/>
            <a:ext cx="11678856" cy="629662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782141" y="1892158"/>
            <a:ext cx="861705" cy="552521"/>
            <a:chOff x="6238875" y="1685854"/>
            <a:chExt cx="861705" cy="552521"/>
          </a:xfrm>
        </p:grpSpPr>
        <p:sp>
          <p:nvSpPr>
            <p:cNvPr id="18" name="文本框 17"/>
            <p:cNvSpPr txBox="1"/>
            <p:nvPr/>
          </p:nvSpPr>
          <p:spPr>
            <a:xfrm>
              <a:off x="6915849" y="1685854"/>
              <a:ext cx="184731" cy="40011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endParaRPr>
            </a:p>
          </p:txBody>
        </p:sp>
        <p:grpSp>
          <p:nvGrpSpPr>
            <p:cNvPr id="15" name="组合 14"/>
            <p:cNvGrpSpPr/>
            <p:nvPr/>
          </p:nvGrpSpPr>
          <p:grpSpPr>
            <a:xfrm>
              <a:off x="6238875" y="1704975"/>
              <a:ext cx="533400" cy="533400"/>
              <a:chOff x="6238875" y="1704975"/>
              <a:chExt cx="533400" cy="533400"/>
            </a:xfrm>
          </p:grpSpPr>
          <p:sp>
            <p:nvSpPr>
              <p:cNvPr id="16" name="椭圆 15"/>
              <p:cNvSpPr/>
              <p:nvPr/>
            </p:nvSpPr>
            <p:spPr>
              <a:xfrm>
                <a:off x="6238875" y="1704975"/>
                <a:ext cx="533400" cy="533400"/>
              </a:xfrm>
              <a:prstGeom prst="ellipse">
                <a:avLst/>
              </a:prstGeom>
              <a:gradFill flip="none" rotWithShape="1">
                <a:gsLst>
                  <a:gs pos="0">
                    <a:schemeClr val="accent1">
                      <a:lumMod val="100000"/>
                    </a:schemeClr>
                  </a:gs>
                  <a:gs pos="100000">
                    <a:schemeClr val="accent1">
                      <a:lumMod val="10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6278370" y="1778617"/>
                <a:ext cx="474855" cy="37305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rPr>
                  <a:t>01</a:t>
                </a:r>
                <a:endPar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endParaRPr>
              </a:p>
            </p:txBody>
          </p:sp>
        </p:grpSp>
      </p:grpSp>
      <p:grpSp>
        <p:nvGrpSpPr>
          <p:cNvPr id="20" name="组合 19"/>
          <p:cNvGrpSpPr/>
          <p:nvPr/>
        </p:nvGrpSpPr>
        <p:grpSpPr>
          <a:xfrm>
            <a:off x="1782141" y="2876479"/>
            <a:ext cx="4514279" cy="533400"/>
            <a:chOff x="6238875" y="2670175"/>
            <a:chExt cx="4514279" cy="533400"/>
          </a:xfrm>
        </p:grpSpPr>
        <p:sp>
          <p:nvSpPr>
            <p:cNvPr id="25" name="文本框 24"/>
            <p:cNvSpPr txBox="1"/>
            <p:nvPr/>
          </p:nvSpPr>
          <p:spPr>
            <a:xfrm>
              <a:off x="6915849" y="2742494"/>
              <a:ext cx="3837305" cy="39878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lumMod val="65000"/>
                      <a:lumOff val="35000"/>
                    </a:schemeClr>
                  </a:solidFill>
                  <a:effectLst/>
                  <a:uLnTx/>
                  <a:uFillTx/>
                  <a:latin typeface="Arial" panose="020B0604020202020204"/>
                  <a:ea typeface="微软雅黑" panose="020B0503020204020204" charset="-122"/>
                  <a:sym typeface="+mn-ea"/>
                </a:rPr>
                <a:t>图像的（3,3）可视密钥分享方案</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endParaRPr>
            </a:p>
          </p:txBody>
        </p:sp>
        <p:grpSp>
          <p:nvGrpSpPr>
            <p:cNvPr id="22" name="组合 21"/>
            <p:cNvGrpSpPr/>
            <p:nvPr/>
          </p:nvGrpSpPr>
          <p:grpSpPr>
            <a:xfrm>
              <a:off x="6238875" y="2670175"/>
              <a:ext cx="533400" cy="533400"/>
              <a:chOff x="6238875" y="2670175"/>
              <a:chExt cx="533400" cy="533400"/>
            </a:xfrm>
          </p:grpSpPr>
          <p:sp>
            <p:nvSpPr>
              <p:cNvPr id="23" name="椭圆 22"/>
              <p:cNvSpPr/>
              <p:nvPr/>
            </p:nvSpPr>
            <p:spPr>
              <a:xfrm>
                <a:off x="6238875" y="2670175"/>
                <a:ext cx="533400" cy="533400"/>
              </a:xfrm>
              <a:prstGeom prst="ellipse">
                <a:avLst/>
              </a:prstGeom>
              <a:gradFill flip="none" rotWithShape="1">
                <a:gsLst>
                  <a:gs pos="100000">
                    <a:schemeClr val="accent2">
                      <a:lumMod val="100000"/>
                    </a:schemeClr>
                  </a:gs>
                  <a:gs pos="0">
                    <a:schemeClr val="accent2">
                      <a:lumMod val="10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6278370" y="2750349"/>
                <a:ext cx="474855" cy="34958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rPr>
                  <a:t>02</a:t>
                </a:r>
                <a:endPar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endParaRPr>
              </a:p>
            </p:txBody>
          </p:sp>
        </p:grpSp>
      </p:grpSp>
      <p:grpSp>
        <p:nvGrpSpPr>
          <p:cNvPr id="27" name="组合 26"/>
          <p:cNvGrpSpPr/>
          <p:nvPr/>
        </p:nvGrpSpPr>
        <p:grpSpPr>
          <a:xfrm>
            <a:off x="1782141" y="3849366"/>
            <a:ext cx="4048824" cy="533400"/>
            <a:chOff x="6238875" y="3635375"/>
            <a:chExt cx="4048824" cy="533400"/>
          </a:xfrm>
        </p:grpSpPr>
        <p:sp>
          <p:nvSpPr>
            <p:cNvPr id="32" name="文本框 31"/>
            <p:cNvSpPr txBox="1"/>
            <p:nvPr/>
          </p:nvSpPr>
          <p:spPr>
            <a:xfrm>
              <a:off x="6915849" y="3684834"/>
              <a:ext cx="3371850" cy="39878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lumMod val="65000"/>
                      <a:lumOff val="35000"/>
                    </a:schemeClr>
                  </a:solidFill>
                  <a:effectLst/>
                  <a:uLnTx/>
                  <a:uFillTx/>
                  <a:latin typeface="Arial" panose="020B0604020202020204"/>
                  <a:ea typeface="微软雅黑" panose="020B0503020204020204" charset="-122"/>
                  <a:sym typeface="+mn-ea"/>
                </a:rPr>
                <a:t>基于Shamir门限的k，n方案</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endParaRPr>
            </a:p>
          </p:txBody>
        </p:sp>
        <p:grpSp>
          <p:nvGrpSpPr>
            <p:cNvPr id="29" name="组合 28"/>
            <p:cNvGrpSpPr/>
            <p:nvPr/>
          </p:nvGrpSpPr>
          <p:grpSpPr>
            <a:xfrm>
              <a:off x="6238875" y="3635375"/>
              <a:ext cx="533400" cy="533400"/>
              <a:chOff x="6238875" y="3635375"/>
              <a:chExt cx="533400" cy="533400"/>
            </a:xfrm>
          </p:grpSpPr>
          <p:sp>
            <p:nvSpPr>
              <p:cNvPr id="30" name="椭圆 29"/>
              <p:cNvSpPr/>
              <p:nvPr/>
            </p:nvSpPr>
            <p:spPr>
              <a:xfrm>
                <a:off x="6238875" y="3635375"/>
                <a:ext cx="533400" cy="533400"/>
              </a:xfrm>
              <a:prstGeom prst="ellipse">
                <a:avLst/>
              </a:prstGeom>
              <a:gradFill flip="none" rotWithShape="1">
                <a:gsLst>
                  <a:gs pos="0">
                    <a:schemeClr val="accent1">
                      <a:lumMod val="100000"/>
                    </a:schemeClr>
                  </a:gs>
                  <a:gs pos="100000">
                    <a:schemeClr val="accent1">
                      <a:lumMod val="10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6278370" y="3715549"/>
                <a:ext cx="474855" cy="34958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rPr>
                  <a:t>03</a:t>
                </a:r>
                <a:endPar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endParaRPr>
              </a:p>
            </p:txBody>
          </p:sp>
        </p:grpSp>
      </p:grpSp>
      <p:grpSp>
        <p:nvGrpSpPr>
          <p:cNvPr id="34" name="组合 33"/>
          <p:cNvGrpSpPr/>
          <p:nvPr/>
        </p:nvGrpSpPr>
        <p:grpSpPr>
          <a:xfrm>
            <a:off x="1782141" y="4814566"/>
            <a:ext cx="3399854" cy="533400"/>
            <a:chOff x="6238875" y="4600575"/>
            <a:chExt cx="3399854" cy="533400"/>
          </a:xfrm>
        </p:grpSpPr>
        <p:sp>
          <p:nvSpPr>
            <p:cNvPr id="39" name="文本框 38"/>
            <p:cNvSpPr txBox="1"/>
            <p:nvPr/>
          </p:nvSpPr>
          <p:spPr>
            <a:xfrm>
              <a:off x="6915849" y="4665227"/>
              <a:ext cx="2722880" cy="39878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rPr>
                <a:t>二值、灰色</a:t>
              </a:r>
              <a:r>
                <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rPr>
                <a:t>图片叠像术</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endParaRPr>
            </a:p>
          </p:txBody>
        </p:sp>
        <p:grpSp>
          <p:nvGrpSpPr>
            <p:cNvPr id="36" name="组合 35"/>
            <p:cNvGrpSpPr/>
            <p:nvPr/>
          </p:nvGrpSpPr>
          <p:grpSpPr>
            <a:xfrm>
              <a:off x="6238875" y="4600575"/>
              <a:ext cx="533400" cy="533400"/>
              <a:chOff x="6238875" y="4600575"/>
              <a:chExt cx="533400" cy="533400"/>
            </a:xfrm>
          </p:grpSpPr>
          <p:sp>
            <p:nvSpPr>
              <p:cNvPr id="37" name="椭圆 36"/>
              <p:cNvSpPr/>
              <p:nvPr/>
            </p:nvSpPr>
            <p:spPr>
              <a:xfrm>
                <a:off x="6238875" y="4600575"/>
                <a:ext cx="533400" cy="533400"/>
              </a:xfrm>
              <a:prstGeom prst="ellipse">
                <a:avLst/>
              </a:prstGeom>
              <a:gradFill flip="none" rotWithShape="1">
                <a:gsLst>
                  <a:gs pos="100000">
                    <a:schemeClr val="accent2">
                      <a:lumMod val="100000"/>
                    </a:schemeClr>
                  </a:gs>
                  <a:gs pos="0">
                    <a:schemeClr val="accent2">
                      <a:lumMod val="10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6278370" y="4680749"/>
                <a:ext cx="474855" cy="34958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rPr>
                  <a:t>04</a:t>
                </a:r>
                <a:endPar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endParaRPr>
              </a:p>
            </p:txBody>
          </p:sp>
        </p:grpSp>
      </p:grpSp>
      <p:sp>
        <p:nvSpPr>
          <p:cNvPr id="41" name="矩形 40"/>
          <p:cNvSpPr/>
          <p:nvPr/>
        </p:nvSpPr>
        <p:spPr>
          <a:xfrm>
            <a:off x="451921" y="708049"/>
            <a:ext cx="2866178" cy="755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600" b="1" dirty="0">
                <a:solidFill>
                  <a:schemeClr val="tx1">
                    <a:lumMod val="95000"/>
                    <a:lumOff val="5000"/>
                  </a:schemeClr>
                </a:solidFill>
              </a:rPr>
              <a:t>目录</a:t>
            </a:r>
            <a:endParaRPr lang="zh-CN" altLang="en-US" sz="3600" b="1" dirty="0">
              <a:solidFill>
                <a:schemeClr val="tx1">
                  <a:lumMod val="95000"/>
                  <a:lumOff val="5000"/>
                </a:schemeClr>
              </a:solidFill>
            </a:endParaRPr>
          </a:p>
        </p:txBody>
      </p:sp>
      <p:sp>
        <p:nvSpPr>
          <p:cNvPr id="43" name="文本框 42"/>
          <p:cNvSpPr txBox="1"/>
          <p:nvPr/>
        </p:nvSpPr>
        <p:spPr>
          <a:xfrm>
            <a:off x="2459115" y="1961719"/>
            <a:ext cx="3498215" cy="39878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lumMod val="65000"/>
                    <a:lumOff val="35000"/>
                  </a:schemeClr>
                </a:solidFill>
                <a:effectLst/>
                <a:uLnTx/>
                <a:uFillTx/>
                <a:latin typeface="Arial" panose="020B0604020202020204"/>
                <a:ea typeface="微软雅黑" panose="020B0503020204020204" charset="-122"/>
                <a:sym typeface="+mn-ea"/>
              </a:rPr>
              <a:t>图像的(2,2)可视密钥分享方案</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endParaRPr>
          </a:p>
        </p:txBody>
      </p:sp>
      <p:pic>
        <p:nvPicPr>
          <p:cNvPr id="3" name="图片 2" descr="3"/>
          <p:cNvPicPr>
            <a:picLocks noChangeAspect="1"/>
          </p:cNvPicPr>
          <p:nvPr/>
        </p:nvPicPr>
        <p:blipFill>
          <a:blip r:embed="rId2"/>
          <a:stretch>
            <a:fillRect/>
          </a:stretch>
        </p:blipFill>
        <p:spPr>
          <a:xfrm>
            <a:off x="10741660" y="5918835"/>
            <a:ext cx="1064895" cy="810895"/>
          </a:xfrm>
          <a:prstGeom prst="rect">
            <a:avLst/>
          </a:prstGeom>
        </p:spPr>
      </p:pic>
      <p:grpSp>
        <p:nvGrpSpPr>
          <p:cNvPr id="4" name="组合 3"/>
          <p:cNvGrpSpPr/>
          <p:nvPr/>
        </p:nvGrpSpPr>
        <p:grpSpPr>
          <a:xfrm>
            <a:off x="1782141" y="5779766"/>
            <a:ext cx="2637854" cy="533400"/>
            <a:chOff x="6238875" y="4600575"/>
            <a:chExt cx="2637854" cy="533400"/>
          </a:xfrm>
        </p:grpSpPr>
        <p:sp>
          <p:nvSpPr>
            <p:cNvPr id="5" name="文本框 4"/>
            <p:cNvSpPr txBox="1"/>
            <p:nvPr/>
          </p:nvSpPr>
          <p:spPr>
            <a:xfrm>
              <a:off x="6915849" y="4680467"/>
              <a:ext cx="1960880" cy="398780"/>
            </a:xfrm>
            <a:prstGeom prst="rect">
              <a:avLst/>
            </a:prstGeom>
            <a:noFill/>
          </p:spPr>
          <p:txBody>
            <a:bodyPr wrap="none" rtlCol="0">
              <a:spAutoFit/>
              <a:scene3d>
                <a:camera prst="orthographicFront"/>
                <a:lightRig rig="threePt" dir="t"/>
              </a:scene3d>
              <a:sp3d contourW="12700"/>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rPr>
                <a:t>彩色图片</a:t>
              </a:r>
              <a:r>
                <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rPr>
                <a:t>叠像术</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cs typeface="+mn-cs"/>
              </a:endParaRPr>
            </a:p>
          </p:txBody>
        </p:sp>
        <p:grpSp>
          <p:nvGrpSpPr>
            <p:cNvPr id="6" name="组合 5"/>
            <p:cNvGrpSpPr/>
            <p:nvPr/>
          </p:nvGrpSpPr>
          <p:grpSpPr>
            <a:xfrm>
              <a:off x="6238875" y="4600575"/>
              <a:ext cx="533400" cy="533400"/>
              <a:chOff x="6238875" y="4600575"/>
              <a:chExt cx="533400" cy="533400"/>
            </a:xfrm>
          </p:grpSpPr>
          <p:sp>
            <p:nvSpPr>
              <p:cNvPr id="7" name="椭圆 6"/>
              <p:cNvSpPr/>
              <p:nvPr/>
            </p:nvSpPr>
            <p:spPr>
              <a:xfrm>
                <a:off x="6238875" y="4600575"/>
                <a:ext cx="533400" cy="533400"/>
              </a:xfrm>
              <a:prstGeom prst="ellipse">
                <a:avLst/>
              </a:prstGeom>
            </p:spPr>
            <p:style>
              <a:lnRef idx="3">
                <a:schemeClr val="lt1"/>
              </a:lnRef>
              <a:fillRef idx="1">
                <a:schemeClr val="accent1"/>
              </a:fillRef>
              <a:effectRef idx="1">
                <a:schemeClr val="accent1"/>
              </a:effectRef>
              <a:fontRef idx="minor">
                <a:schemeClr val="lt1"/>
              </a:fontRef>
            </p:style>
            <p:txBody>
              <a:bodyPr rtlCol="0" anchor="ctr"/>
              <a:p>
                <a:pPr algn="ctr"/>
                <a:endParaRPr lang="zh-CN" altLang="en-US" dirty="0"/>
              </a:p>
            </p:txBody>
          </p:sp>
          <p:sp>
            <p:nvSpPr>
              <p:cNvPr id="9" name="文本框 8"/>
              <p:cNvSpPr txBox="1"/>
              <p:nvPr/>
            </p:nvSpPr>
            <p:spPr>
              <a:xfrm>
                <a:off x="6278370" y="4680749"/>
                <a:ext cx="474855" cy="371475"/>
              </a:xfrm>
              <a:prstGeom prst="rect">
                <a:avLst/>
              </a:prstGeom>
              <a:noFill/>
            </p:spPr>
            <p:txBody>
              <a:bodyPr wrap="square" rtlCol="0">
                <a:spAutoFit/>
                <a:scene3d>
                  <a:camera prst="orthographicFront"/>
                  <a:lightRig rig="threePt" dir="t"/>
                </a:scene3d>
                <a:sp3d contourW="12700"/>
              </a:bodyPr>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rPr>
                  <a:t>05</a:t>
                </a:r>
                <a:endParaRPr kumimoji="0" lang="en-US" altLang="zh-CN" sz="1600" b="0" i="0" u="none" strike="noStrike" kern="1200" cap="none" spc="0" normalizeH="0" baseline="0" noProof="0" dirty="0">
                  <a:ln>
                    <a:noFill/>
                  </a:ln>
                  <a:solidFill>
                    <a:schemeClr val="bg1"/>
                  </a:solidFill>
                  <a:effectLst/>
                  <a:uLnTx/>
                  <a:uFillTx/>
                  <a:ea typeface="微软雅黑" panose="020B050302020402020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down)">
                                      <p:cBhvr>
                                        <p:cTn id="8" dur="500"/>
                                        <p:tgtEl>
                                          <p:spTgt spid="41"/>
                                        </p:tgtEl>
                                      </p:cBhvr>
                                    </p:animEffect>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0" fill="hold"/>
                                        <p:tgtEl>
                                          <p:spTgt spid="13"/>
                                        </p:tgtEl>
                                        <p:attrNameLst>
                                          <p:attrName>ppt_x</p:attrName>
                                        </p:attrNameLst>
                                      </p:cBhvr>
                                      <p:tavLst>
                                        <p:tav tm="0">
                                          <p:val>
                                            <p:strVal val="1+#ppt_w/2"/>
                                          </p:val>
                                        </p:tav>
                                        <p:tav tm="100000">
                                          <p:val>
                                            <p:strVal val="#ppt_x"/>
                                          </p:val>
                                        </p:tav>
                                      </p:tavLst>
                                    </p:anim>
                                    <p:anim calcmode="lin" valueType="num">
                                      <p:cBhvr additive="base">
                                        <p:cTn id="13" dur="1000" fill="hold"/>
                                        <p:tgtEl>
                                          <p:spTgt spid="13"/>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1000" fill="hold"/>
                                        <p:tgtEl>
                                          <p:spTgt spid="20"/>
                                        </p:tgtEl>
                                        <p:attrNameLst>
                                          <p:attrName>ppt_x</p:attrName>
                                        </p:attrNameLst>
                                      </p:cBhvr>
                                      <p:tavLst>
                                        <p:tav tm="0">
                                          <p:val>
                                            <p:strVal val="1+#ppt_w/2"/>
                                          </p:val>
                                        </p:tav>
                                        <p:tav tm="100000">
                                          <p:val>
                                            <p:strVal val="#ppt_x"/>
                                          </p:val>
                                        </p:tav>
                                      </p:tavLst>
                                    </p:anim>
                                    <p:anim calcmode="lin" valueType="num">
                                      <p:cBhvr additive="base">
                                        <p:cTn id="17" dur="1000" fill="hold"/>
                                        <p:tgtEl>
                                          <p:spTgt spid="20"/>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50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1000" fill="hold"/>
                                        <p:tgtEl>
                                          <p:spTgt spid="27"/>
                                        </p:tgtEl>
                                        <p:attrNameLst>
                                          <p:attrName>ppt_x</p:attrName>
                                        </p:attrNameLst>
                                      </p:cBhvr>
                                      <p:tavLst>
                                        <p:tav tm="0">
                                          <p:val>
                                            <p:strVal val="1+#ppt_w/2"/>
                                          </p:val>
                                        </p:tav>
                                        <p:tav tm="100000">
                                          <p:val>
                                            <p:strVal val="#ppt_x"/>
                                          </p:val>
                                        </p:tav>
                                      </p:tavLst>
                                    </p:anim>
                                    <p:anim calcmode="lin" valueType="num">
                                      <p:cBhvr additive="base">
                                        <p:cTn id="21" dur="1000" fill="hold"/>
                                        <p:tgtEl>
                                          <p:spTgt spid="27"/>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7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1000" fill="hold"/>
                                        <p:tgtEl>
                                          <p:spTgt spid="34"/>
                                        </p:tgtEl>
                                        <p:attrNameLst>
                                          <p:attrName>ppt_x</p:attrName>
                                        </p:attrNameLst>
                                      </p:cBhvr>
                                      <p:tavLst>
                                        <p:tav tm="0">
                                          <p:val>
                                            <p:strVal val="1+#ppt_w/2"/>
                                          </p:val>
                                        </p:tav>
                                        <p:tav tm="100000">
                                          <p:val>
                                            <p:strVal val="#ppt_x"/>
                                          </p:val>
                                        </p:tav>
                                      </p:tavLst>
                                    </p:anim>
                                    <p:anim calcmode="lin" valueType="num">
                                      <p:cBhvr additive="base">
                                        <p:cTn id="25" dur="1000" fill="hold"/>
                                        <p:tgtEl>
                                          <p:spTgt spid="34"/>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75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1+#ppt_w/2"/>
                                          </p:val>
                                        </p:tav>
                                        <p:tav tm="100000">
                                          <p:val>
                                            <p:strVal val="#ppt_x"/>
                                          </p:val>
                                        </p:tav>
                                      </p:tavLst>
                                    </p:anim>
                                    <p:anim calcmode="lin" valueType="num">
                                      <p:cBhvr additive="base">
                                        <p:cTn id="29"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4080395" y="491329"/>
            <a:ext cx="3743030"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实验效果</a:t>
            </a:r>
            <a:endParaRPr lang="zh-CN" altLang="en-US" sz="24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32710" y="1973580"/>
            <a:ext cx="2438400" cy="24384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973580"/>
            <a:ext cx="2438400" cy="24384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320" y="1996440"/>
            <a:ext cx="2438400" cy="2438400"/>
          </a:xfrm>
          <a:prstGeom prst="rect">
            <a:avLst/>
          </a:prstGeom>
        </p:spPr>
      </p:pic>
      <p:sp>
        <p:nvSpPr>
          <p:cNvPr id="10" name="文本框 9"/>
          <p:cNvSpPr txBox="1"/>
          <p:nvPr/>
        </p:nvSpPr>
        <p:spPr>
          <a:xfrm>
            <a:off x="1569720" y="5059680"/>
            <a:ext cx="899160" cy="461665"/>
          </a:xfrm>
          <a:prstGeom prst="rect">
            <a:avLst/>
          </a:prstGeom>
          <a:noFill/>
        </p:spPr>
        <p:txBody>
          <a:bodyPr wrap="square" rtlCol="0">
            <a:spAutoFit/>
          </a:bodyPr>
          <a:lstStyle/>
          <a:p>
            <a:r>
              <a:rPr lang="zh-CN" altLang="en-US" sz="2400" b="1" dirty="0"/>
              <a:t>原图</a:t>
            </a:r>
            <a:endParaRPr lang="zh-CN" altLang="en-US" sz="2400" b="1" dirty="0"/>
          </a:p>
        </p:txBody>
      </p:sp>
      <p:sp>
        <p:nvSpPr>
          <p:cNvPr id="11" name="文本框 10"/>
          <p:cNvSpPr txBox="1"/>
          <p:nvPr/>
        </p:nvSpPr>
        <p:spPr>
          <a:xfrm>
            <a:off x="5593770" y="5036820"/>
            <a:ext cx="899160" cy="461665"/>
          </a:xfrm>
          <a:prstGeom prst="rect">
            <a:avLst/>
          </a:prstGeom>
          <a:noFill/>
        </p:spPr>
        <p:txBody>
          <a:bodyPr wrap="square" rtlCol="0">
            <a:spAutoFit/>
          </a:bodyPr>
          <a:lstStyle/>
          <a:p>
            <a:r>
              <a:rPr lang="zh-CN" altLang="en-US" sz="2400" b="1" dirty="0"/>
              <a:t>子图</a:t>
            </a:r>
            <a:endParaRPr lang="zh-CN" altLang="en-US" sz="2400" b="1" dirty="0"/>
          </a:p>
        </p:txBody>
      </p:sp>
      <p:sp>
        <p:nvSpPr>
          <p:cNvPr id="12" name="文本框 11"/>
          <p:cNvSpPr txBox="1"/>
          <p:nvPr/>
        </p:nvSpPr>
        <p:spPr>
          <a:xfrm>
            <a:off x="9617820" y="5059680"/>
            <a:ext cx="1172100" cy="461665"/>
          </a:xfrm>
          <a:prstGeom prst="rect">
            <a:avLst/>
          </a:prstGeom>
          <a:noFill/>
        </p:spPr>
        <p:txBody>
          <a:bodyPr wrap="square" rtlCol="0">
            <a:spAutoFit/>
          </a:bodyPr>
          <a:lstStyle/>
          <a:p>
            <a:r>
              <a:rPr lang="zh-CN" altLang="en-US" sz="2400" b="1" dirty="0"/>
              <a:t>解密后</a:t>
            </a:r>
            <a:endParaRPr lang="zh-CN" altLang="en-US" sz="2400" b="1" dirty="0"/>
          </a:p>
        </p:txBody>
      </p:sp>
      <p:pic>
        <p:nvPicPr>
          <p:cNvPr id="3" name="图片 2" descr="3"/>
          <p:cNvPicPr>
            <a:picLocks noChangeAspect="1"/>
          </p:cNvPicPr>
          <p:nvPr/>
        </p:nvPicPr>
        <p:blipFill>
          <a:blip r:embed="rId4"/>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3832427" y="1861558"/>
            <a:ext cx="4634557" cy="4323343"/>
            <a:chOff x="2335" y="960"/>
            <a:chExt cx="3440" cy="3209"/>
          </a:xfrm>
        </p:grpSpPr>
        <p:sp>
          <p:nvSpPr>
            <p:cNvPr id="5" name="Freeform 5"/>
            <p:cNvSpPr/>
            <p:nvPr/>
          </p:nvSpPr>
          <p:spPr bwMode="auto">
            <a:xfrm>
              <a:off x="2335" y="3248"/>
              <a:ext cx="2807" cy="921"/>
            </a:xfrm>
            <a:custGeom>
              <a:avLst/>
              <a:gdLst>
                <a:gd name="T0" fmla="*/ 0 w 448"/>
                <a:gd name="T1" fmla="*/ 143 h 147"/>
                <a:gd name="T2" fmla="*/ 448 w 448"/>
                <a:gd name="T3" fmla="*/ 147 h 147"/>
                <a:gd name="T4" fmla="*/ 0 w 448"/>
                <a:gd name="T5" fmla="*/ 143 h 147"/>
              </a:gdLst>
              <a:ahLst/>
              <a:cxnLst>
                <a:cxn ang="0">
                  <a:pos x="T0" y="T1"/>
                </a:cxn>
                <a:cxn ang="0">
                  <a:pos x="T2" y="T3"/>
                </a:cxn>
                <a:cxn ang="0">
                  <a:pos x="T4" y="T5"/>
                </a:cxn>
              </a:cxnLst>
              <a:rect l="0" t="0" r="r" b="b"/>
              <a:pathLst>
                <a:path w="448" h="147">
                  <a:moveTo>
                    <a:pt x="0" y="143"/>
                  </a:moveTo>
                  <a:cubicBezTo>
                    <a:pt x="0" y="143"/>
                    <a:pt x="215" y="56"/>
                    <a:pt x="448" y="147"/>
                  </a:cubicBezTo>
                  <a:cubicBezTo>
                    <a:pt x="448" y="147"/>
                    <a:pt x="269" y="0"/>
                    <a:pt x="0" y="14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6" name="Freeform 6"/>
            <p:cNvSpPr/>
            <p:nvPr/>
          </p:nvSpPr>
          <p:spPr bwMode="auto">
            <a:xfrm>
              <a:off x="3344" y="2270"/>
              <a:ext cx="1209" cy="1736"/>
            </a:xfrm>
            <a:custGeom>
              <a:avLst/>
              <a:gdLst>
                <a:gd name="T0" fmla="*/ 149 w 193"/>
                <a:gd name="T1" fmla="*/ 248 h 277"/>
                <a:gd name="T2" fmla="*/ 193 w 193"/>
                <a:gd name="T3" fmla="*/ 49 h 277"/>
                <a:gd name="T4" fmla="*/ 124 w 193"/>
                <a:gd name="T5" fmla="*/ 90 h 277"/>
                <a:gd name="T6" fmla="*/ 24 w 193"/>
                <a:gd name="T7" fmla="*/ 0 h 277"/>
                <a:gd name="T8" fmla="*/ 74 w 193"/>
                <a:gd name="T9" fmla="*/ 133 h 277"/>
                <a:gd name="T10" fmla="*/ 0 w 193"/>
                <a:gd name="T11" fmla="*/ 260 h 277"/>
                <a:gd name="T12" fmla="*/ 56 w 193"/>
                <a:gd name="T13" fmla="*/ 234 h 277"/>
                <a:gd name="T14" fmla="*/ 95 w 193"/>
                <a:gd name="T15" fmla="*/ 188 h 277"/>
                <a:gd name="T16" fmla="*/ 139 w 193"/>
                <a:gd name="T17" fmla="*/ 256 h 277"/>
                <a:gd name="T18" fmla="*/ 149 w 193"/>
                <a:gd name="T19" fmla="*/ 24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277">
                  <a:moveTo>
                    <a:pt x="149" y="248"/>
                  </a:moveTo>
                  <a:cubicBezTo>
                    <a:pt x="149" y="248"/>
                    <a:pt x="84" y="120"/>
                    <a:pt x="193" y="49"/>
                  </a:cubicBezTo>
                  <a:cubicBezTo>
                    <a:pt x="193" y="49"/>
                    <a:pt x="165" y="46"/>
                    <a:pt x="124" y="90"/>
                  </a:cubicBezTo>
                  <a:cubicBezTo>
                    <a:pt x="82" y="135"/>
                    <a:pt x="76" y="29"/>
                    <a:pt x="24" y="0"/>
                  </a:cubicBezTo>
                  <a:cubicBezTo>
                    <a:pt x="24" y="0"/>
                    <a:pt x="67" y="67"/>
                    <a:pt x="74" y="133"/>
                  </a:cubicBezTo>
                  <a:cubicBezTo>
                    <a:pt x="82" y="199"/>
                    <a:pt x="0" y="260"/>
                    <a:pt x="0" y="260"/>
                  </a:cubicBezTo>
                  <a:cubicBezTo>
                    <a:pt x="0" y="260"/>
                    <a:pt x="30" y="261"/>
                    <a:pt x="56" y="234"/>
                  </a:cubicBezTo>
                  <a:cubicBezTo>
                    <a:pt x="81" y="207"/>
                    <a:pt x="84" y="184"/>
                    <a:pt x="95" y="188"/>
                  </a:cubicBezTo>
                  <a:cubicBezTo>
                    <a:pt x="106" y="193"/>
                    <a:pt x="119" y="245"/>
                    <a:pt x="139" y="256"/>
                  </a:cubicBezTo>
                  <a:cubicBezTo>
                    <a:pt x="160" y="267"/>
                    <a:pt x="166" y="277"/>
                    <a:pt x="149" y="248"/>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7" name="Freeform 7"/>
            <p:cNvSpPr/>
            <p:nvPr/>
          </p:nvSpPr>
          <p:spPr bwMode="auto">
            <a:xfrm>
              <a:off x="4629" y="1850"/>
              <a:ext cx="914" cy="721"/>
            </a:xfrm>
            <a:custGeom>
              <a:avLst/>
              <a:gdLst>
                <a:gd name="T0" fmla="*/ 0 w 146"/>
                <a:gd name="T1" fmla="*/ 114 h 115"/>
                <a:gd name="T2" fmla="*/ 146 w 146"/>
                <a:gd name="T3" fmla="*/ 18 h 115"/>
                <a:gd name="T4" fmla="*/ 0 w 146"/>
                <a:gd name="T5" fmla="*/ 114 h 115"/>
              </a:gdLst>
              <a:ahLst/>
              <a:cxnLst>
                <a:cxn ang="0">
                  <a:pos x="T0" y="T1"/>
                </a:cxn>
                <a:cxn ang="0">
                  <a:pos x="T2" y="T3"/>
                </a:cxn>
                <a:cxn ang="0">
                  <a:pos x="T4" y="T5"/>
                </a:cxn>
              </a:cxnLst>
              <a:rect l="0" t="0" r="r" b="b"/>
              <a:pathLst>
                <a:path w="146" h="115">
                  <a:moveTo>
                    <a:pt x="0" y="114"/>
                  </a:moveTo>
                  <a:cubicBezTo>
                    <a:pt x="0" y="114"/>
                    <a:pt x="31" y="0"/>
                    <a:pt x="146" y="18"/>
                  </a:cubicBezTo>
                  <a:cubicBezTo>
                    <a:pt x="146" y="18"/>
                    <a:pt x="126" y="115"/>
                    <a:pt x="0" y="11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8" name="Freeform 8"/>
            <p:cNvSpPr/>
            <p:nvPr/>
          </p:nvSpPr>
          <p:spPr bwMode="auto">
            <a:xfrm>
              <a:off x="4246" y="1787"/>
              <a:ext cx="621" cy="715"/>
            </a:xfrm>
            <a:custGeom>
              <a:avLst/>
              <a:gdLst>
                <a:gd name="T0" fmla="*/ 48 w 99"/>
                <a:gd name="T1" fmla="*/ 114 h 114"/>
                <a:gd name="T2" fmla="*/ 56 w 99"/>
                <a:gd name="T3" fmla="*/ 0 h 114"/>
                <a:gd name="T4" fmla="*/ 48 w 99"/>
                <a:gd name="T5" fmla="*/ 114 h 114"/>
              </a:gdLst>
              <a:ahLst/>
              <a:cxnLst>
                <a:cxn ang="0">
                  <a:pos x="T0" y="T1"/>
                </a:cxn>
                <a:cxn ang="0">
                  <a:pos x="T2" y="T3"/>
                </a:cxn>
                <a:cxn ang="0">
                  <a:pos x="T4" y="T5"/>
                </a:cxn>
              </a:cxnLst>
              <a:rect l="0" t="0" r="r" b="b"/>
              <a:pathLst>
                <a:path w="99" h="114">
                  <a:moveTo>
                    <a:pt x="48" y="114"/>
                  </a:moveTo>
                  <a:cubicBezTo>
                    <a:pt x="48" y="114"/>
                    <a:pt x="0" y="53"/>
                    <a:pt x="56" y="0"/>
                  </a:cubicBezTo>
                  <a:cubicBezTo>
                    <a:pt x="56" y="0"/>
                    <a:pt x="99" y="49"/>
                    <a:pt x="48" y="114"/>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9" name="Freeform 9"/>
            <p:cNvSpPr/>
            <p:nvPr/>
          </p:nvSpPr>
          <p:spPr bwMode="auto">
            <a:xfrm>
              <a:off x="4647" y="1367"/>
              <a:ext cx="596" cy="665"/>
            </a:xfrm>
            <a:custGeom>
              <a:avLst/>
              <a:gdLst>
                <a:gd name="T0" fmla="*/ 26 w 95"/>
                <a:gd name="T1" fmla="*/ 106 h 106"/>
                <a:gd name="T2" fmla="*/ 70 w 95"/>
                <a:gd name="T3" fmla="*/ 0 h 106"/>
                <a:gd name="T4" fmla="*/ 26 w 95"/>
                <a:gd name="T5" fmla="*/ 106 h 106"/>
              </a:gdLst>
              <a:ahLst/>
              <a:cxnLst>
                <a:cxn ang="0">
                  <a:pos x="T0" y="T1"/>
                </a:cxn>
                <a:cxn ang="0">
                  <a:pos x="T2" y="T3"/>
                </a:cxn>
                <a:cxn ang="0">
                  <a:pos x="T4" y="T5"/>
                </a:cxn>
              </a:cxnLst>
              <a:rect l="0" t="0" r="r" b="b"/>
              <a:pathLst>
                <a:path w="95" h="106">
                  <a:moveTo>
                    <a:pt x="26" y="106"/>
                  </a:moveTo>
                  <a:cubicBezTo>
                    <a:pt x="26" y="106"/>
                    <a:pt x="0" y="33"/>
                    <a:pt x="70" y="0"/>
                  </a:cubicBezTo>
                  <a:cubicBezTo>
                    <a:pt x="70" y="0"/>
                    <a:pt x="95" y="60"/>
                    <a:pt x="26" y="106"/>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10" name="Freeform 10"/>
            <p:cNvSpPr/>
            <p:nvPr/>
          </p:nvSpPr>
          <p:spPr bwMode="auto">
            <a:xfrm>
              <a:off x="3212" y="960"/>
              <a:ext cx="608" cy="721"/>
            </a:xfrm>
            <a:custGeom>
              <a:avLst/>
              <a:gdLst>
                <a:gd name="T0" fmla="*/ 57 w 97"/>
                <a:gd name="T1" fmla="*/ 115 h 115"/>
                <a:gd name="T2" fmla="*/ 47 w 97"/>
                <a:gd name="T3" fmla="*/ 0 h 115"/>
                <a:gd name="T4" fmla="*/ 57 w 97"/>
                <a:gd name="T5" fmla="*/ 115 h 115"/>
              </a:gdLst>
              <a:ahLst/>
              <a:cxnLst>
                <a:cxn ang="0">
                  <a:pos x="T0" y="T1"/>
                </a:cxn>
                <a:cxn ang="0">
                  <a:pos x="T2" y="T3"/>
                </a:cxn>
                <a:cxn ang="0">
                  <a:pos x="T4" y="T5"/>
                </a:cxn>
              </a:cxnLst>
              <a:rect l="0" t="0" r="r" b="b"/>
              <a:pathLst>
                <a:path w="97" h="115">
                  <a:moveTo>
                    <a:pt x="57" y="115"/>
                  </a:moveTo>
                  <a:cubicBezTo>
                    <a:pt x="57" y="115"/>
                    <a:pt x="0" y="61"/>
                    <a:pt x="47" y="0"/>
                  </a:cubicBezTo>
                  <a:cubicBezTo>
                    <a:pt x="47" y="0"/>
                    <a:pt x="97" y="43"/>
                    <a:pt x="57" y="11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11" name="Freeform 11"/>
            <p:cNvSpPr/>
            <p:nvPr/>
          </p:nvSpPr>
          <p:spPr bwMode="auto">
            <a:xfrm>
              <a:off x="2504" y="1768"/>
              <a:ext cx="502" cy="446"/>
            </a:xfrm>
            <a:custGeom>
              <a:avLst/>
              <a:gdLst>
                <a:gd name="T0" fmla="*/ 80 w 80"/>
                <a:gd name="T1" fmla="*/ 51 h 71"/>
                <a:gd name="T2" fmla="*/ 0 w 80"/>
                <a:gd name="T3" fmla="*/ 20 h 71"/>
                <a:gd name="T4" fmla="*/ 80 w 80"/>
                <a:gd name="T5" fmla="*/ 51 h 71"/>
              </a:gdLst>
              <a:ahLst/>
              <a:cxnLst>
                <a:cxn ang="0">
                  <a:pos x="T0" y="T1"/>
                </a:cxn>
                <a:cxn ang="0">
                  <a:pos x="T2" y="T3"/>
                </a:cxn>
                <a:cxn ang="0">
                  <a:pos x="T4" y="T5"/>
                </a:cxn>
              </a:cxnLst>
              <a:rect l="0" t="0" r="r" b="b"/>
              <a:pathLst>
                <a:path w="80" h="71">
                  <a:moveTo>
                    <a:pt x="80" y="51"/>
                  </a:moveTo>
                  <a:cubicBezTo>
                    <a:pt x="80" y="51"/>
                    <a:pt x="25" y="71"/>
                    <a:pt x="0" y="20"/>
                  </a:cubicBezTo>
                  <a:cubicBezTo>
                    <a:pt x="0" y="20"/>
                    <a:pt x="45" y="0"/>
                    <a:pt x="80" y="5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12" name="Freeform 12"/>
            <p:cNvSpPr/>
            <p:nvPr/>
          </p:nvSpPr>
          <p:spPr bwMode="auto">
            <a:xfrm>
              <a:off x="5111" y="2483"/>
              <a:ext cx="664" cy="596"/>
            </a:xfrm>
            <a:custGeom>
              <a:avLst/>
              <a:gdLst>
                <a:gd name="T0" fmla="*/ 106 w 106"/>
                <a:gd name="T1" fmla="*/ 70 h 95"/>
                <a:gd name="T2" fmla="*/ 0 w 106"/>
                <a:gd name="T3" fmla="*/ 24 h 95"/>
                <a:gd name="T4" fmla="*/ 106 w 106"/>
                <a:gd name="T5" fmla="*/ 70 h 95"/>
              </a:gdLst>
              <a:ahLst/>
              <a:cxnLst>
                <a:cxn ang="0">
                  <a:pos x="T0" y="T1"/>
                </a:cxn>
                <a:cxn ang="0">
                  <a:pos x="T2" y="T3"/>
                </a:cxn>
                <a:cxn ang="0">
                  <a:pos x="T4" y="T5"/>
                </a:cxn>
              </a:cxnLst>
              <a:rect l="0" t="0" r="r" b="b"/>
              <a:pathLst>
                <a:path w="106" h="95">
                  <a:moveTo>
                    <a:pt x="106" y="70"/>
                  </a:moveTo>
                  <a:cubicBezTo>
                    <a:pt x="106" y="70"/>
                    <a:pt x="32" y="95"/>
                    <a:pt x="0" y="24"/>
                  </a:cubicBezTo>
                  <a:cubicBezTo>
                    <a:pt x="0" y="24"/>
                    <a:pt x="61" y="0"/>
                    <a:pt x="106" y="7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13" name="Freeform 13"/>
            <p:cNvSpPr/>
            <p:nvPr/>
          </p:nvSpPr>
          <p:spPr bwMode="auto">
            <a:xfrm>
              <a:off x="3776" y="2051"/>
              <a:ext cx="646" cy="752"/>
            </a:xfrm>
            <a:custGeom>
              <a:avLst/>
              <a:gdLst>
                <a:gd name="T0" fmla="*/ 38 w 103"/>
                <a:gd name="T1" fmla="*/ 120 h 120"/>
                <a:gd name="T2" fmla="*/ 68 w 103"/>
                <a:gd name="T3" fmla="*/ 0 h 120"/>
                <a:gd name="T4" fmla="*/ 38 w 103"/>
                <a:gd name="T5" fmla="*/ 120 h 120"/>
              </a:gdLst>
              <a:ahLst/>
              <a:cxnLst>
                <a:cxn ang="0">
                  <a:pos x="T0" y="T1"/>
                </a:cxn>
                <a:cxn ang="0">
                  <a:pos x="T2" y="T3"/>
                </a:cxn>
                <a:cxn ang="0">
                  <a:pos x="T4" y="T5"/>
                </a:cxn>
              </a:cxnLst>
              <a:rect l="0" t="0" r="r" b="b"/>
              <a:pathLst>
                <a:path w="103" h="120">
                  <a:moveTo>
                    <a:pt x="38" y="120"/>
                  </a:moveTo>
                  <a:cubicBezTo>
                    <a:pt x="38" y="120"/>
                    <a:pt x="0" y="40"/>
                    <a:pt x="68" y="0"/>
                  </a:cubicBezTo>
                  <a:cubicBezTo>
                    <a:pt x="68" y="0"/>
                    <a:pt x="103" y="66"/>
                    <a:pt x="38" y="12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14" name="Freeform 14"/>
            <p:cNvSpPr/>
            <p:nvPr/>
          </p:nvSpPr>
          <p:spPr bwMode="auto">
            <a:xfrm>
              <a:off x="4610" y="2558"/>
              <a:ext cx="633" cy="577"/>
            </a:xfrm>
            <a:custGeom>
              <a:avLst/>
              <a:gdLst>
                <a:gd name="T0" fmla="*/ 101 w 101"/>
                <a:gd name="T1" fmla="*/ 74 h 92"/>
                <a:gd name="T2" fmla="*/ 0 w 101"/>
                <a:gd name="T3" fmla="*/ 19 h 92"/>
                <a:gd name="T4" fmla="*/ 101 w 101"/>
                <a:gd name="T5" fmla="*/ 74 h 92"/>
              </a:gdLst>
              <a:ahLst/>
              <a:cxnLst>
                <a:cxn ang="0">
                  <a:pos x="T0" y="T1"/>
                </a:cxn>
                <a:cxn ang="0">
                  <a:pos x="T2" y="T3"/>
                </a:cxn>
                <a:cxn ang="0">
                  <a:pos x="T4" y="T5"/>
                </a:cxn>
              </a:cxnLst>
              <a:rect l="0" t="0" r="r" b="b"/>
              <a:pathLst>
                <a:path w="101" h="92">
                  <a:moveTo>
                    <a:pt x="101" y="74"/>
                  </a:moveTo>
                  <a:cubicBezTo>
                    <a:pt x="101" y="74"/>
                    <a:pt x="25" y="92"/>
                    <a:pt x="0" y="19"/>
                  </a:cubicBezTo>
                  <a:cubicBezTo>
                    <a:pt x="0" y="19"/>
                    <a:pt x="63" y="0"/>
                    <a:pt x="101" y="74"/>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15" name="Freeform 15"/>
            <p:cNvSpPr/>
            <p:nvPr/>
          </p:nvSpPr>
          <p:spPr bwMode="auto">
            <a:xfrm>
              <a:off x="2805" y="1348"/>
              <a:ext cx="733" cy="928"/>
            </a:xfrm>
            <a:custGeom>
              <a:avLst/>
              <a:gdLst>
                <a:gd name="T0" fmla="*/ 113 w 117"/>
                <a:gd name="T1" fmla="*/ 148 h 148"/>
                <a:gd name="T2" fmla="*/ 19 w 117"/>
                <a:gd name="T3" fmla="*/ 0 h 148"/>
                <a:gd name="T4" fmla="*/ 113 w 117"/>
                <a:gd name="T5" fmla="*/ 148 h 148"/>
              </a:gdLst>
              <a:ahLst/>
              <a:cxnLst>
                <a:cxn ang="0">
                  <a:pos x="T0" y="T1"/>
                </a:cxn>
                <a:cxn ang="0">
                  <a:pos x="T2" y="T3"/>
                </a:cxn>
                <a:cxn ang="0">
                  <a:pos x="T4" y="T5"/>
                </a:cxn>
              </a:cxnLst>
              <a:rect l="0" t="0" r="r" b="b"/>
              <a:pathLst>
                <a:path w="117" h="148">
                  <a:moveTo>
                    <a:pt x="113" y="148"/>
                  </a:moveTo>
                  <a:cubicBezTo>
                    <a:pt x="113" y="148"/>
                    <a:pt x="0" y="116"/>
                    <a:pt x="19" y="0"/>
                  </a:cubicBezTo>
                  <a:cubicBezTo>
                    <a:pt x="19" y="0"/>
                    <a:pt x="117" y="22"/>
                    <a:pt x="113" y="14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16" name="Freeform 16"/>
            <p:cNvSpPr/>
            <p:nvPr/>
          </p:nvSpPr>
          <p:spPr bwMode="auto">
            <a:xfrm>
              <a:off x="2761" y="2032"/>
              <a:ext cx="721" cy="620"/>
            </a:xfrm>
            <a:custGeom>
              <a:avLst/>
              <a:gdLst>
                <a:gd name="T0" fmla="*/ 115 w 115"/>
                <a:gd name="T1" fmla="*/ 51 h 99"/>
                <a:gd name="T2" fmla="*/ 0 w 115"/>
                <a:gd name="T3" fmla="*/ 43 h 99"/>
                <a:gd name="T4" fmla="*/ 115 w 115"/>
                <a:gd name="T5" fmla="*/ 51 h 99"/>
              </a:gdLst>
              <a:ahLst/>
              <a:cxnLst>
                <a:cxn ang="0">
                  <a:pos x="T0" y="T1"/>
                </a:cxn>
                <a:cxn ang="0">
                  <a:pos x="T2" y="T3"/>
                </a:cxn>
                <a:cxn ang="0">
                  <a:pos x="T4" y="T5"/>
                </a:cxn>
              </a:cxnLst>
              <a:rect l="0" t="0" r="r" b="b"/>
              <a:pathLst>
                <a:path w="115" h="99">
                  <a:moveTo>
                    <a:pt x="115" y="51"/>
                  </a:moveTo>
                  <a:cubicBezTo>
                    <a:pt x="115" y="51"/>
                    <a:pt x="53" y="99"/>
                    <a:pt x="0" y="43"/>
                  </a:cubicBezTo>
                  <a:cubicBezTo>
                    <a:pt x="0" y="43"/>
                    <a:pt x="50" y="0"/>
                    <a:pt x="115" y="51"/>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sp>
          <p:nvSpPr>
            <p:cNvPr id="17" name="Freeform 17"/>
            <p:cNvSpPr/>
            <p:nvPr/>
          </p:nvSpPr>
          <p:spPr bwMode="auto">
            <a:xfrm>
              <a:off x="3457" y="1336"/>
              <a:ext cx="871" cy="965"/>
            </a:xfrm>
            <a:custGeom>
              <a:avLst/>
              <a:gdLst>
                <a:gd name="T0" fmla="*/ 113 w 139"/>
                <a:gd name="T1" fmla="*/ 0 h 154"/>
                <a:gd name="T2" fmla="*/ 28 w 139"/>
                <a:gd name="T3" fmla="*/ 154 h 154"/>
                <a:gd name="T4" fmla="*/ 113 w 139"/>
                <a:gd name="T5" fmla="*/ 0 h 154"/>
              </a:gdLst>
              <a:ahLst/>
              <a:cxnLst>
                <a:cxn ang="0">
                  <a:pos x="T0" y="T1"/>
                </a:cxn>
                <a:cxn ang="0">
                  <a:pos x="T2" y="T3"/>
                </a:cxn>
                <a:cxn ang="0">
                  <a:pos x="T4" y="T5"/>
                </a:cxn>
              </a:cxnLst>
              <a:rect l="0" t="0" r="r" b="b"/>
              <a:pathLst>
                <a:path w="139" h="154">
                  <a:moveTo>
                    <a:pt x="113" y="0"/>
                  </a:moveTo>
                  <a:cubicBezTo>
                    <a:pt x="113" y="0"/>
                    <a:pt x="139" y="116"/>
                    <a:pt x="28" y="154"/>
                  </a:cubicBezTo>
                  <a:cubicBezTo>
                    <a:pt x="28" y="154"/>
                    <a:pt x="0" y="57"/>
                    <a:pt x="11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latin typeface="Arial" panose="020B0604020202020204"/>
                <a:ea typeface="微软雅黑" panose="020B0503020204020204" charset="-122"/>
                <a:cs typeface="+mn-ea"/>
                <a:sym typeface="Arial" panose="020B0604020202020204"/>
              </a:endParaRPr>
            </a:p>
          </p:txBody>
        </p:sp>
      </p:grpSp>
      <p:sp>
        <p:nvSpPr>
          <p:cNvPr id="18" name="Rounded Rectangle 31"/>
          <p:cNvSpPr/>
          <p:nvPr/>
        </p:nvSpPr>
        <p:spPr>
          <a:xfrm>
            <a:off x="1532175" y="1628531"/>
            <a:ext cx="631153" cy="631153"/>
          </a:xfrm>
          <a:prstGeom prst="round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a:ea typeface="微软雅黑" panose="020B0503020204020204" charset="-122"/>
                <a:cs typeface="+mn-ea"/>
                <a:sym typeface="Arial" panose="020B0604020202020204"/>
              </a:rPr>
              <a:t>01</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sp>
        <p:nvSpPr>
          <p:cNvPr id="21" name="Rounded Rectangle 34"/>
          <p:cNvSpPr/>
          <p:nvPr/>
        </p:nvSpPr>
        <p:spPr>
          <a:xfrm>
            <a:off x="1504051" y="3139892"/>
            <a:ext cx="631153" cy="631153"/>
          </a:xfrm>
          <a:prstGeom prst="round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a:ea typeface="微软雅黑" panose="020B0503020204020204" charset="-122"/>
                <a:cs typeface="+mn-ea"/>
                <a:sym typeface="Arial" panose="020B0604020202020204"/>
              </a:rPr>
              <a:t>03</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sp>
        <p:nvSpPr>
          <p:cNvPr id="24" name="Rounded Rectangle 37"/>
          <p:cNvSpPr/>
          <p:nvPr/>
        </p:nvSpPr>
        <p:spPr>
          <a:xfrm>
            <a:off x="1533037" y="4883901"/>
            <a:ext cx="631153" cy="631153"/>
          </a:xfrm>
          <a:prstGeom prst="round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a:ea typeface="微软雅黑" panose="020B0503020204020204" charset="-122"/>
                <a:cs typeface="+mn-ea"/>
                <a:sym typeface="Arial" panose="020B0604020202020204"/>
              </a:rPr>
              <a:t>05</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sp>
        <p:nvSpPr>
          <p:cNvPr id="27" name="Rounded Rectangle 40"/>
          <p:cNvSpPr/>
          <p:nvPr/>
        </p:nvSpPr>
        <p:spPr>
          <a:xfrm flipH="1">
            <a:off x="10156146" y="1937901"/>
            <a:ext cx="631153" cy="631153"/>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bg1"/>
                </a:solidFill>
                <a:latin typeface="Arial" panose="020B0604020202020204"/>
                <a:ea typeface="微软雅黑" panose="020B0503020204020204" charset="-122"/>
                <a:cs typeface="+mn-ea"/>
                <a:sym typeface="Arial" panose="020B0604020202020204"/>
              </a:rPr>
              <a:t>02</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sp>
        <p:nvSpPr>
          <p:cNvPr id="30" name="Rounded Rectangle 43"/>
          <p:cNvSpPr/>
          <p:nvPr/>
        </p:nvSpPr>
        <p:spPr>
          <a:xfrm flipH="1">
            <a:off x="10156146" y="4396116"/>
            <a:ext cx="631153" cy="631153"/>
          </a:xfrm>
          <a:prstGeom prst="round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bg1"/>
                </a:solidFill>
                <a:latin typeface="Arial" panose="020B0604020202020204"/>
                <a:ea typeface="微软雅黑" panose="020B0503020204020204" charset="-122"/>
                <a:cs typeface="+mn-ea"/>
                <a:sym typeface="Arial" panose="020B0604020202020204"/>
              </a:rPr>
              <a:t>04</a:t>
            </a:r>
            <a:endParaRPr lang="en-US" sz="2000" b="1" dirty="0">
              <a:solidFill>
                <a:schemeClr val="bg1"/>
              </a:solidFill>
              <a:latin typeface="Arial" panose="020B0604020202020204"/>
              <a:ea typeface="微软雅黑" panose="020B0503020204020204" charset="-122"/>
              <a:cs typeface="+mn-ea"/>
              <a:sym typeface="Arial" panose="020B0604020202020204"/>
            </a:endParaRPr>
          </a:p>
        </p:txBody>
      </p:sp>
      <p:sp>
        <p:nvSpPr>
          <p:cNvPr id="36" name="矩形 35"/>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charset="-122"/>
              <a:sym typeface="Arial" panose="020B0604020202020204"/>
            </a:endParaRPr>
          </a:p>
        </p:txBody>
      </p:sp>
      <p:sp>
        <p:nvSpPr>
          <p:cNvPr id="39" name="Rectangle 29"/>
          <p:cNvSpPr/>
          <p:nvPr/>
        </p:nvSpPr>
        <p:spPr>
          <a:xfrm>
            <a:off x="2259342" y="1745069"/>
            <a:ext cx="2009488" cy="890693"/>
          </a:xfrm>
          <a:prstGeom prst="rect">
            <a:avLst/>
          </a:prstGeom>
        </p:spPr>
        <p:txBody>
          <a:bodyPr wrap="square">
            <a:spAutoFit/>
          </a:bodyPr>
          <a:lstStyle/>
          <a:p>
            <a:pPr>
              <a:lnSpc>
                <a:spcPct val="150000"/>
              </a:lnSpc>
              <a:spcBef>
                <a:spcPts val="0"/>
              </a:spcBef>
              <a:spcAft>
                <a:spcPts val="0"/>
              </a:spcAft>
              <a:buNone/>
            </a:pPr>
            <a:r>
              <a:rPr lang="zh-CN" altLang="en-US"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系数不能取过小，使</a:t>
            </a:r>
            <a:r>
              <a:rPr lang="en-US" altLang="zh-CN"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s</a:t>
            </a:r>
            <a:r>
              <a:rPr lang="zh-CN" altLang="en-US"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在整个结果中占比太大，子图将泄露太多信息</a:t>
            </a:r>
            <a:endParaRPr lang="en-US" altLang="zh-CN"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0" name="Rectangle 30"/>
          <p:cNvSpPr/>
          <p:nvPr/>
        </p:nvSpPr>
        <p:spPr>
          <a:xfrm>
            <a:off x="2259342" y="1404744"/>
            <a:ext cx="1092141" cy="338554"/>
          </a:xfrm>
          <a:prstGeom prst="rect">
            <a:avLst/>
          </a:prstGeom>
        </p:spPr>
        <p:txBody>
          <a:bodyPr wrap="square">
            <a:spAutoFit/>
          </a:bodyPr>
          <a:lstStyle/>
          <a:p>
            <a:r>
              <a:rPr lang="zh-CN" alt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rPr>
              <a:t>系数取值</a:t>
            </a:r>
            <a:endParaRPr 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endParaRPr>
          </a:p>
        </p:txBody>
      </p:sp>
      <p:sp>
        <p:nvSpPr>
          <p:cNvPr id="41" name="Rectangle 29"/>
          <p:cNvSpPr/>
          <p:nvPr/>
        </p:nvSpPr>
        <p:spPr>
          <a:xfrm>
            <a:off x="8126145" y="2042864"/>
            <a:ext cx="2009488" cy="890693"/>
          </a:xfrm>
          <a:prstGeom prst="rect">
            <a:avLst/>
          </a:prstGeom>
        </p:spPr>
        <p:txBody>
          <a:bodyPr wrap="square">
            <a:spAutoFit/>
          </a:bodyPr>
          <a:lstStyle/>
          <a:p>
            <a:pPr>
              <a:lnSpc>
                <a:spcPct val="150000"/>
              </a:lnSpc>
              <a:spcBef>
                <a:spcPts val="0"/>
              </a:spcBef>
              <a:spcAft>
                <a:spcPts val="0"/>
              </a:spcAft>
              <a:buNone/>
            </a:pPr>
            <a:r>
              <a:rPr lang="zh-CN" altLang="en-US" sz="1200" b="1" dirty="0">
                <a:solidFill>
                  <a:schemeClr val="tx1">
                    <a:lumMod val="75000"/>
                  </a:schemeClr>
                </a:solidFill>
                <a:latin typeface="微软雅黑" panose="020B0503020204020204" charset="-122"/>
                <a:ea typeface="微软雅黑" panose="020B0503020204020204" charset="-122"/>
              </a:rPr>
              <a:t>灰度值的范围是</a:t>
            </a:r>
            <a:r>
              <a:rPr lang="en-US" altLang="zh-CN" sz="1200" b="1" dirty="0">
                <a:solidFill>
                  <a:schemeClr val="tx1">
                    <a:lumMod val="75000"/>
                  </a:schemeClr>
                </a:solidFill>
                <a:latin typeface="微软雅黑" panose="020B0503020204020204" charset="-122"/>
                <a:ea typeface="微软雅黑" panose="020B0503020204020204" charset="-122"/>
              </a:rPr>
              <a:t>0 - 255</a:t>
            </a:r>
            <a:r>
              <a:rPr lang="zh-CN" altLang="en-US" sz="1200" b="1" dirty="0">
                <a:solidFill>
                  <a:schemeClr val="tx1">
                    <a:lumMod val="75000"/>
                  </a:schemeClr>
                </a:solidFill>
                <a:latin typeface="微软雅黑" panose="020B0503020204020204" charset="-122"/>
                <a:ea typeface="微软雅黑" panose="020B0503020204020204" charset="-122"/>
              </a:rPr>
              <a:t>，超过范围的部分存入子图会被截断</a:t>
            </a:r>
            <a:r>
              <a:rPr lang="en-US" altLang="zh-CN" sz="1200" b="1" dirty="0">
                <a:solidFill>
                  <a:schemeClr val="tx1">
                    <a:lumMod val="75000"/>
                  </a:schemeClr>
                </a:solidFill>
                <a:latin typeface="微软雅黑" panose="020B0503020204020204" charset="-122"/>
                <a:ea typeface="微软雅黑" panose="020B0503020204020204" charset="-122"/>
              </a:rPr>
              <a:t>.</a:t>
            </a:r>
            <a:endParaRPr lang="en-US" altLang="zh-CN"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2" name="Rectangle 30"/>
          <p:cNvSpPr/>
          <p:nvPr/>
        </p:nvSpPr>
        <p:spPr>
          <a:xfrm>
            <a:off x="8126145" y="1702539"/>
            <a:ext cx="1092141" cy="338554"/>
          </a:xfrm>
          <a:prstGeom prst="rect">
            <a:avLst/>
          </a:prstGeom>
        </p:spPr>
        <p:txBody>
          <a:bodyPr wrap="square">
            <a:spAutoFit/>
          </a:bodyPr>
          <a:lstStyle/>
          <a:p>
            <a:r>
              <a:rPr lang="zh-CN" alt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rPr>
              <a:t>函数范围</a:t>
            </a:r>
            <a:endParaRPr 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endParaRPr>
          </a:p>
        </p:txBody>
      </p:sp>
      <p:sp>
        <p:nvSpPr>
          <p:cNvPr id="43" name="Rectangle 29"/>
          <p:cNvSpPr/>
          <p:nvPr/>
        </p:nvSpPr>
        <p:spPr>
          <a:xfrm>
            <a:off x="2244042" y="3241003"/>
            <a:ext cx="2009488" cy="1167692"/>
          </a:xfrm>
          <a:prstGeom prst="rect">
            <a:avLst/>
          </a:prstGeom>
        </p:spPr>
        <p:txBody>
          <a:bodyPr wrap="square">
            <a:spAutoFit/>
          </a:bodyPr>
          <a:lstStyle/>
          <a:p>
            <a:pPr>
              <a:lnSpc>
                <a:spcPct val="150000"/>
              </a:lnSpc>
              <a:spcBef>
                <a:spcPts val="0"/>
              </a:spcBef>
              <a:spcAft>
                <a:spcPts val="0"/>
              </a:spcAft>
              <a:buNone/>
            </a:pPr>
            <a:r>
              <a:rPr lang="en-US" altLang="zh-CN"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x</a:t>
            </a:r>
            <a:r>
              <a:rPr lang="zh-CN" altLang="en-US"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取值范围太小将导致拟合误差过大，复原效果很差</a:t>
            </a:r>
            <a:endParaRPr lang="en-US" altLang="zh-CN"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p>
            <a:pPr>
              <a:lnSpc>
                <a:spcPct val="150000"/>
              </a:lnSpc>
              <a:spcBef>
                <a:spcPts val="0"/>
              </a:spcBef>
              <a:spcAft>
                <a:spcPts val="0"/>
              </a:spcAft>
              <a:buNone/>
            </a:pPr>
            <a:r>
              <a:rPr lang="en-US" altLang="zh-CN"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X</a:t>
            </a:r>
            <a:r>
              <a:rPr lang="zh-CN" altLang="en-US"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取值范围过大造成溢出，引起插值结果的错误</a:t>
            </a:r>
            <a:endParaRPr lang="en-US" altLang="zh-CN"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4" name="Rectangle 30"/>
          <p:cNvSpPr/>
          <p:nvPr/>
        </p:nvSpPr>
        <p:spPr>
          <a:xfrm>
            <a:off x="2244042" y="2900678"/>
            <a:ext cx="1092141" cy="338554"/>
          </a:xfrm>
          <a:prstGeom prst="rect">
            <a:avLst/>
          </a:prstGeom>
        </p:spPr>
        <p:txBody>
          <a:bodyPr wrap="square">
            <a:spAutoFit/>
          </a:bodyPr>
          <a:lstStyle/>
          <a:p>
            <a:r>
              <a:rPr lang="en-US" altLang="zh-CN"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rPr>
              <a:t>X</a:t>
            </a:r>
            <a:r>
              <a:rPr lang="zh-CN" alt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rPr>
              <a:t>取值</a:t>
            </a:r>
            <a:endParaRPr 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endParaRPr>
          </a:p>
        </p:txBody>
      </p:sp>
      <p:sp>
        <p:nvSpPr>
          <p:cNvPr id="45" name="Rectangle 29"/>
          <p:cNvSpPr/>
          <p:nvPr/>
        </p:nvSpPr>
        <p:spPr>
          <a:xfrm>
            <a:off x="8138969" y="4485652"/>
            <a:ext cx="2009488" cy="890693"/>
          </a:xfrm>
          <a:prstGeom prst="rect">
            <a:avLst/>
          </a:prstGeom>
        </p:spPr>
        <p:txBody>
          <a:bodyPr wrap="square">
            <a:spAutoFit/>
          </a:bodyPr>
          <a:lstStyle/>
          <a:p>
            <a:pPr>
              <a:lnSpc>
                <a:spcPct val="150000"/>
              </a:lnSpc>
              <a:spcBef>
                <a:spcPts val="0"/>
              </a:spcBef>
              <a:spcAft>
                <a:spcPts val="0"/>
              </a:spcAft>
              <a:buNone/>
            </a:pPr>
            <a:r>
              <a:rPr lang="zh-CN" altLang="en-US" sz="1200" b="1" dirty="0">
                <a:solidFill>
                  <a:schemeClr val="tx1">
                    <a:lumMod val="75000"/>
                  </a:schemeClr>
                </a:solidFill>
                <a:latin typeface="微软雅黑" panose="020B0503020204020204" charset="-122"/>
                <a:ea typeface="微软雅黑" panose="020B0503020204020204" charset="-122"/>
              </a:rPr>
              <a:t>注意每个像素都是一个独立的多项式，加密的时候都要生成各自的系数</a:t>
            </a:r>
            <a:r>
              <a:rPr lang="en-US" altLang="zh-CN" sz="1200" b="1" dirty="0">
                <a:solidFill>
                  <a:schemeClr val="tx1">
                    <a:lumMod val="75000"/>
                  </a:schemeClr>
                </a:solidFill>
                <a:latin typeface="微软雅黑" panose="020B0503020204020204" charset="-122"/>
                <a:ea typeface="微软雅黑" panose="020B0503020204020204" charset="-122"/>
              </a:rPr>
              <a:t>p</a:t>
            </a:r>
            <a:endParaRPr lang="en-US" altLang="zh-CN"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6" name="Rectangle 30"/>
          <p:cNvSpPr/>
          <p:nvPr/>
        </p:nvSpPr>
        <p:spPr>
          <a:xfrm>
            <a:off x="8138969" y="4145327"/>
            <a:ext cx="1092141" cy="338554"/>
          </a:xfrm>
          <a:prstGeom prst="rect">
            <a:avLst/>
          </a:prstGeom>
        </p:spPr>
        <p:txBody>
          <a:bodyPr wrap="square">
            <a:spAutoFit/>
          </a:bodyPr>
          <a:lstStyle/>
          <a:p>
            <a:r>
              <a:rPr lang="zh-CN" alt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rPr>
              <a:t>安全性</a:t>
            </a:r>
            <a:endParaRPr 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endParaRPr>
          </a:p>
        </p:txBody>
      </p:sp>
      <p:sp>
        <p:nvSpPr>
          <p:cNvPr id="47" name="Rectangle 29"/>
          <p:cNvSpPr/>
          <p:nvPr/>
        </p:nvSpPr>
        <p:spPr>
          <a:xfrm>
            <a:off x="2280717" y="5012166"/>
            <a:ext cx="2009488" cy="890693"/>
          </a:xfrm>
          <a:prstGeom prst="rect">
            <a:avLst/>
          </a:prstGeom>
        </p:spPr>
        <p:txBody>
          <a:bodyPr wrap="square">
            <a:spAutoFit/>
          </a:bodyPr>
          <a:lstStyle/>
          <a:p>
            <a:pPr>
              <a:lnSpc>
                <a:spcPct val="150000"/>
              </a:lnSpc>
              <a:spcBef>
                <a:spcPts val="0"/>
              </a:spcBef>
              <a:spcAft>
                <a:spcPts val="0"/>
              </a:spcAft>
              <a:buNone/>
            </a:pPr>
            <a:r>
              <a:rPr lang="zh-CN" altLang="en-US" sz="1200" b="1" dirty="0">
                <a:solidFill>
                  <a:schemeClr val="tx1">
                    <a:lumMod val="75000"/>
                  </a:schemeClr>
                </a:solidFill>
                <a:latin typeface="微软雅黑" panose="020B0503020204020204" charset="-122"/>
                <a:ea typeface="微软雅黑" panose="020B0503020204020204" charset="-122"/>
              </a:rPr>
              <a:t>图片的灰度值只能取整数</a:t>
            </a:r>
            <a:r>
              <a:rPr lang="en-US" altLang="zh-CN" sz="1200" b="1" dirty="0">
                <a:solidFill>
                  <a:schemeClr val="tx1">
                    <a:lumMod val="75000"/>
                  </a:schemeClr>
                </a:solidFill>
                <a:latin typeface="微软雅黑" panose="020B0503020204020204" charset="-122"/>
                <a:ea typeface="微软雅黑" panose="020B0503020204020204" charset="-122"/>
              </a:rPr>
              <a:t>,</a:t>
            </a:r>
            <a:r>
              <a:rPr lang="zh-CN" altLang="en-US" sz="1200" b="1" dirty="0">
                <a:solidFill>
                  <a:schemeClr val="tx1">
                    <a:lumMod val="75000"/>
                  </a:schemeClr>
                </a:solidFill>
                <a:latin typeface="微软雅黑" panose="020B0503020204020204" charset="-122"/>
                <a:ea typeface="微软雅黑" panose="020B0503020204020204" charset="-122"/>
              </a:rPr>
              <a:t>用</a:t>
            </a:r>
            <a:r>
              <a:rPr lang="en-US" altLang="zh-CN" sz="1200" b="1" dirty="0">
                <a:solidFill>
                  <a:schemeClr val="tx1">
                    <a:lumMod val="75000"/>
                  </a:schemeClr>
                </a:solidFill>
                <a:latin typeface="微软雅黑" panose="020B0503020204020204" charset="-122"/>
                <a:ea typeface="微软雅黑" panose="020B0503020204020204" charset="-122"/>
              </a:rPr>
              <a:t>round</a:t>
            </a:r>
            <a:r>
              <a:rPr lang="zh-CN" altLang="en-US" sz="1200" b="1" dirty="0">
                <a:solidFill>
                  <a:schemeClr val="tx1">
                    <a:lumMod val="75000"/>
                  </a:schemeClr>
                </a:solidFill>
                <a:latin typeface="微软雅黑" panose="020B0503020204020204" charset="-122"/>
                <a:ea typeface="微软雅黑" panose="020B0503020204020204" charset="-122"/>
              </a:rPr>
              <a:t>函数做四舍五入的方式来降低这部分误差</a:t>
            </a:r>
            <a:endParaRPr lang="en-US" altLang="zh-CN" sz="1200" b="1" dirty="0">
              <a:solidFill>
                <a:schemeClr val="tx1">
                  <a:lumMod val="7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8" name="Rectangle 30"/>
          <p:cNvSpPr/>
          <p:nvPr/>
        </p:nvSpPr>
        <p:spPr>
          <a:xfrm>
            <a:off x="2280717" y="4671841"/>
            <a:ext cx="1092141" cy="338554"/>
          </a:xfrm>
          <a:prstGeom prst="rect">
            <a:avLst/>
          </a:prstGeom>
        </p:spPr>
        <p:txBody>
          <a:bodyPr wrap="square">
            <a:spAutoFit/>
          </a:bodyPr>
          <a:lstStyle/>
          <a:p>
            <a:r>
              <a:rPr lang="zh-CN" alt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rPr>
              <a:t>截断误差</a:t>
            </a:r>
            <a:endParaRPr lang="en-US" sz="1600" b="1" dirty="0">
              <a:solidFill>
                <a:schemeClr val="tx1">
                  <a:lumMod val="75000"/>
                </a:schemeClr>
              </a:solidFill>
              <a:latin typeface="微软雅黑" panose="020B0503020204020204" charset="-122"/>
              <a:ea typeface="微软雅黑" panose="020B0503020204020204" charset="-122"/>
              <a:cs typeface="Open Sans" panose="020B0606030504020204" pitchFamily="34" charset="0"/>
            </a:endParaRPr>
          </a:p>
        </p:txBody>
      </p:sp>
      <p:sp>
        <p:nvSpPr>
          <p:cNvPr id="35" name="TextBox 8"/>
          <p:cNvSpPr txBox="1"/>
          <p:nvPr/>
        </p:nvSpPr>
        <p:spPr>
          <a:xfrm>
            <a:off x="4080395" y="491329"/>
            <a:ext cx="3743030"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注意</a:t>
            </a:r>
            <a:endParaRPr lang="zh-CN" altLang="en-US" sz="24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descr="3"/>
          <p:cNvPicPr>
            <a:picLocks noChangeAspect="1"/>
          </p:cNvPicPr>
          <p:nvPr/>
        </p:nvPicPr>
        <p:blipFill>
          <a:blip r:embed="rId1"/>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4080395" y="491329"/>
            <a:ext cx="3743030"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优势</a:t>
            </a:r>
            <a:endParaRPr lang="zh-CN" altLang="en-US" sz="24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sp>
        <p:nvSpPr>
          <p:cNvPr id="4" name="矩形 3"/>
          <p:cNvSpPr/>
          <p:nvPr/>
        </p:nvSpPr>
        <p:spPr>
          <a:xfrm>
            <a:off x="7374173" y="1612374"/>
            <a:ext cx="3743029" cy="4031873"/>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相比范例中的方案，显著优势在于，</a:t>
            </a:r>
            <a:endParaRPr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少于</a:t>
            </a:r>
            <a:r>
              <a:rPr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k</a:t>
            </a: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个图片，</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复原的插值多项式不唯一，</a:t>
            </a:r>
            <a:endParaRPr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无法得到拟合结果。</a:t>
            </a:r>
            <a:endParaRPr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因此，具备更好的安全性。</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4798" y="1189910"/>
            <a:ext cx="2438400" cy="2438400"/>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205847"/>
            <a:ext cx="2438400" cy="2438400"/>
          </a:xfrm>
          <a:prstGeom prst="rect">
            <a:avLst/>
          </a:prstGeom>
        </p:spPr>
      </p:pic>
      <p:sp>
        <p:nvSpPr>
          <p:cNvPr id="13" name="文本框 12"/>
          <p:cNvSpPr txBox="1"/>
          <p:nvPr/>
        </p:nvSpPr>
        <p:spPr>
          <a:xfrm>
            <a:off x="1432938" y="3886200"/>
            <a:ext cx="1722120" cy="381000"/>
          </a:xfrm>
          <a:prstGeom prst="rect">
            <a:avLst/>
          </a:prstGeom>
          <a:noFill/>
        </p:spPr>
        <p:txBody>
          <a:bodyPr wrap="square" rtlCol="0">
            <a:spAutoFit/>
          </a:bodyPr>
          <a:lstStyle/>
          <a:p>
            <a:r>
              <a:rPr lang="en-US" altLang="zh-CN" b="1" dirty="0"/>
              <a:t>K=5</a:t>
            </a:r>
            <a:r>
              <a:rPr lang="zh-CN" altLang="en-US" b="1" dirty="0"/>
              <a:t>复原结果</a:t>
            </a:r>
            <a:endParaRPr lang="zh-CN" altLang="en-US" b="1" dirty="0"/>
          </a:p>
        </p:txBody>
      </p:sp>
      <p:sp>
        <p:nvSpPr>
          <p:cNvPr id="14" name="文本框 13"/>
          <p:cNvSpPr txBox="1"/>
          <p:nvPr/>
        </p:nvSpPr>
        <p:spPr>
          <a:xfrm>
            <a:off x="4080395" y="5920740"/>
            <a:ext cx="1874520" cy="369332"/>
          </a:xfrm>
          <a:prstGeom prst="rect">
            <a:avLst/>
          </a:prstGeom>
          <a:noFill/>
        </p:spPr>
        <p:txBody>
          <a:bodyPr wrap="square" rtlCol="0">
            <a:spAutoFit/>
          </a:bodyPr>
          <a:lstStyle/>
          <a:p>
            <a:r>
              <a:rPr lang="en-US" altLang="zh-CN" b="1" dirty="0"/>
              <a:t>K=9</a:t>
            </a:r>
            <a:r>
              <a:rPr lang="zh-CN" altLang="en-US" b="1" dirty="0"/>
              <a:t>复原结果</a:t>
            </a:r>
            <a:endParaRPr lang="zh-CN" altLang="en-US" b="1" dirty="0"/>
          </a:p>
        </p:txBody>
      </p:sp>
      <p:pic>
        <p:nvPicPr>
          <p:cNvPr id="3" name="图片 2" descr="3"/>
          <p:cNvPicPr>
            <a:picLocks noChangeAspect="1"/>
          </p:cNvPicPr>
          <p:nvPr/>
        </p:nvPicPr>
        <p:blipFill>
          <a:blip r:embed="rId3"/>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54643" y="300942"/>
            <a:ext cx="11678856" cy="629662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3730" y="2321227"/>
            <a:ext cx="2866178" cy="75565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600" b="1" dirty="0">
                <a:solidFill>
                  <a:schemeClr val="tx1">
                    <a:lumMod val="95000"/>
                    <a:lumOff val="5000"/>
                  </a:schemeClr>
                </a:solidFill>
              </a:rPr>
              <a:t>PAPT 04</a:t>
            </a:r>
            <a:endParaRPr lang="zh-CN" altLang="en-US" sz="3600" b="1" dirty="0">
              <a:solidFill>
                <a:schemeClr val="tx1">
                  <a:lumMod val="95000"/>
                  <a:lumOff val="5000"/>
                </a:schemeClr>
              </a:solidFill>
            </a:endParaRPr>
          </a:p>
        </p:txBody>
      </p:sp>
      <p:grpSp>
        <p:nvGrpSpPr>
          <p:cNvPr id="5" name="组合 4"/>
          <p:cNvGrpSpPr/>
          <p:nvPr/>
        </p:nvGrpSpPr>
        <p:grpSpPr>
          <a:xfrm>
            <a:off x="897012" y="3111869"/>
            <a:ext cx="5428554" cy="1002605"/>
            <a:chOff x="3639703" y="183976"/>
            <a:chExt cx="5428554" cy="1002605"/>
          </a:xfrm>
        </p:grpSpPr>
        <p:sp>
          <p:nvSpPr>
            <p:cNvPr id="6" name="文本框 5"/>
            <p:cNvSpPr txBox="1"/>
            <p:nvPr/>
          </p:nvSpPr>
          <p:spPr>
            <a:xfrm>
              <a:off x="3639704" y="183976"/>
              <a:ext cx="3745230" cy="52197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二值、</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灰色图片叠像</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术</a:t>
              </a:r>
              <a:endPar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3639703" y="727476"/>
              <a:ext cx="5428554" cy="459105"/>
            </a:xfrm>
            <a:prstGeom prst="rect">
              <a:avLst/>
            </a:prstGeom>
            <a:noFill/>
          </p:spPr>
          <p:txBody>
            <a:bodyPr wrap="square" rtlCol="0">
              <a:spAutoFit/>
              <a:scene3d>
                <a:camera prst="orthographicFront"/>
                <a:lightRig rig="threePt" dir="t"/>
              </a:scene3d>
              <a:sp3d contourW="12700"/>
            </a:bodyPr>
            <a:lstStyle/>
            <a:p>
              <a:pPr>
                <a:lnSpc>
                  <a:spcPct val="114000"/>
                </a:lnSpc>
                <a:defRPr/>
              </a:pP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将一张黑白或者灰色图像的信息分寸到另外两张黑白或者灰色图像中，可以通过另外两张图像的叠加</a:t>
              </a: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来恢复</a:t>
              </a: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原始图像。</a:t>
              </a:r>
              <a:endPar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p:txBody>
        </p:sp>
      </p:grpSp>
      <p:pic>
        <p:nvPicPr>
          <p:cNvPr id="2" name="图片 1" descr="c178827f567977a640d15a5086d560e"/>
          <p:cNvPicPr>
            <a:picLocks noChangeAspect="1"/>
          </p:cNvPicPr>
          <p:nvPr/>
        </p:nvPicPr>
        <p:blipFill>
          <a:blip r:embed="rId1"/>
          <a:stretch>
            <a:fillRect/>
          </a:stretch>
        </p:blipFill>
        <p:spPr>
          <a:xfrm>
            <a:off x="7687310" y="668020"/>
            <a:ext cx="3952240" cy="5563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5"/>
            <a:ext cx="10515600" cy="1325563"/>
          </a:xfrm>
        </p:spPr>
        <p:txBody>
          <a:bodyPr/>
          <a:lstStyle/>
          <a:p>
            <a:r>
              <a:rPr lang="zh-CN" altLang="en-US" dirty="0">
                <a:latin typeface="微软雅黑" panose="020B0503020204020204" charset="-122"/>
                <a:ea typeface="微软雅黑" panose="020B0503020204020204" charset="-122"/>
              </a:rPr>
              <a:t>实验原理</a:t>
            </a:r>
            <a:endParaRPr lang="zh-CN" altLang="en-US" dirty="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0" indent="0">
              <a:buNone/>
            </a:pPr>
            <a:r>
              <a:rPr lang="zh-CN" altLang="en-US" dirty="0"/>
              <a:t>连续调图像通常指在一幅图像上，其由淡到浓或由浅到深的色调变化是以单位面积成像物质颗粒密度来构成的，其深浅、浓淡是呈现无极变化的</a:t>
            </a:r>
            <a:endParaRPr lang="zh-CN" altLang="en-US" dirty="0"/>
          </a:p>
          <a:p>
            <a:pPr marL="0" indent="0">
              <a:buNone/>
            </a:pPr>
            <a:endParaRPr lang="zh-CN" altLang="en-US" dirty="0"/>
          </a:p>
          <a:p>
            <a:pPr marL="0" indent="0">
              <a:buNone/>
            </a:pPr>
            <a:r>
              <a:rPr lang="zh-CN" altLang="en-US" dirty="0"/>
              <a:t>半色调图像通常是指经过特殊加工后的印刷品上的由浅到深或由淡到浓的色调变化是由网点大小来表现的，由于网点在空间上是有一定距离而呈离散型分布的，并且由于加网的级数总有一定的限制，在图像的层次变化上是不能象连续调图像一样实现无极变化，故称为半色调图像</a:t>
            </a:r>
            <a:endParaRPr lang="zh-CN" altLang="en-US" dirty="0"/>
          </a:p>
          <a:p>
            <a:endParaRPr lang="zh-CN" altLang="en-US" dirty="0"/>
          </a:p>
        </p:txBody>
      </p:sp>
      <p:pic>
        <p:nvPicPr>
          <p:cNvPr id="4" name="图片 3" descr="3"/>
          <p:cNvPicPr>
            <a:picLocks noChangeAspect="1"/>
          </p:cNvPicPr>
          <p:nvPr/>
        </p:nvPicPr>
        <p:blipFill>
          <a:blip r:embed="rId1"/>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5"/>
            <a:ext cx="10515600" cy="1325563"/>
          </a:xfrm>
        </p:spPr>
        <p:txBody>
          <a:bodyPr/>
          <a:lstStyle/>
          <a:p>
            <a:r>
              <a:rPr lang="zh-CN" altLang="en-US" dirty="0">
                <a:latin typeface="微软雅黑" panose="020B0503020204020204" charset="-122"/>
                <a:ea typeface="微软雅黑" panose="020B0503020204020204" charset="-122"/>
              </a:rPr>
              <a:t>基本</a:t>
            </a:r>
            <a:r>
              <a:rPr lang="zh-CN" altLang="en-US" dirty="0">
                <a:latin typeface="微软雅黑" panose="020B0503020204020204" charset="-122"/>
                <a:ea typeface="微软雅黑" panose="020B0503020204020204" charset="-122"/>
              </a:rPr>
              <a:t>思想</a:t>
            </a:r>
            <a:endParaRPr lang="zh-CN" altLang="en-US" dirty="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r>
              <a:rPr lang="zh-CN" altLang="en-US" dirty="0"/>
              <a:t>人的视觉系统有这样的特性：人眼对物体表面颜色浓淡变化的敏感度远远超过颜色本身。半色调技术正是利用人眼的这一特点，通过黑点的疏密来模拟颜色的浓淡，从而实现将灰度图像转换为黑白图像</a:t>
            </a:r>
            <a:endParaRPr lang="zh-CN" altLang="en-US" dirty="0"/>
          </a:p>
          <a:p>
            <a:endParaRPr lang="zh-CN" altLang="en-US" dirty="0"/>
          </a:p>
          <a:p>
            <a:r>
              <a:rPr lang="zh-CN" altLang="en-US" dirty="0"/>
              <a:t>先阈值量化图像像素，然后将图像量化过程中产生的误差分配给周围像素点。利用这种方法所生成的半色调图像能够比较忠实地反映图像的灰度层次过渡。灰度图像是具有多个灰度等级层次丰富的连续调图像，每个像素点用8比特表示，取值为0～255（此为</a:t>
            </a:r>
            <a:r>
              <a:rPr lang="zh-CN" altLang="en-US" dirty="0"/>
              <a:t>误差扩散法）</a:t>
            </a:r>
            <a:endParaRPr lang="zh-CN" altLang="en-US" dirty="0"/>
          </a:p>
        </p:txBody>
      </p:sp>
      <p:pic>
        <p:nvPicPr>
          <p:cNvPr id="4" name="图片 3" descr="3"/>
          <p:cNvPicPr>
            <a:picLocks noChangeAspect="1"/>
          </p:cNvPicPr>
          <p:nvPr/>
        </p:nvPicPr>
        <p:blipFill>
          <a:blip r:embed="rId1"/>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99745"/>
            <a:ext cx="10515600" cy="1325563"/>
          </a:xfrm>
        </p:spPr>
        <p:txBody>
          <a:bodyPr/>
          <a:lstStyle/>
          <a:p>
            <a:r>
              <a:rPr lang="zh-CN" altLang="en-US" dirty="0">
                <a:latin typeface="微软雅黑" panose="020B0503020204020204" charset="-122"/>
                <a:ea typeface="微软雅黑" panose="020B0503020204020204" charset="-122"/>
              </a:rPr>
              <a:t>计算</a:t>
            </a:r>
            <a:r>
              <a:rPr lang="zh-CN" altLang="en-US" dirty="0">
                <a:latin typeface="微软雅黑" panose="020B0503020204020204" charset="-122"/>
                <a:ea typeface="微软雅黑" panose="020B0503020204020204" charset="-122"/>
              </a:rPr>
              <a:t>公式</a:t>
            </a:r>
            <a:endParaRPr lang="zh-CN" altLang="en-US" dirty="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r>
              <a:rPr lang="zh-CN" altLang="en-US" dirty="0"/>
              <a:t>如果输入的像素值小于等于127（比较接近黑色），则输出0（黑色)；如果输出的像素值大于127（比较接近白色），则输出255（白色)</a:t>
            </a:r>
            <a:endParaRPr lang="zh-CN" altLang="en-US" dirty="0"/>
          </a:p>
          <a:p>
            <a:endParaRPr lang="zh-CN" altLang="en-US" dirty="0"/>
          </a:p>
          <a:p>
            <a:r>
              <a:rPr lang="zh-CN" altLang="en-US" i="1" dirty="0"/>
              <a:t>按照下式计算误差：</a:t>
            </a:r>
            <a:endParaRPr lang="zh-CN" altLang="en-US" i="1" dirty="0"/>
          </a:p>
          <a:p>
            <a:endParaRPr lang="zh-CN" altLang="en-US" dirty="0"/>
          </a:p>
          <a:p>
            <a:pPr marL="0" indent="0" algn="ctr">
              <a:buNone/>
            </a:pPr>
            <a:r>
              <a:rPr lang="zh-CN" altLang="en-US" b="1" i="1" u="sng" dirty="0"/>
              <a:t>误差</a:t>
            </a:r>
            <a:r>
              <a:rPr lang="en-US" altLang="zh-CN" b="1" i="1" u="sng" dirty="0"/>
              <a:t> = </a:t>
            </a:r>
            <a:r>
              <a:rPr lang="zh-CN" altLang="en-US" b="1" i="1" u="sng" dirty="0"/>
              <a:t>输入像素值</a:t>
            </a:r>
            <a:r>
              <a:rPr lang="en-US" altLang="zh-CN" b="1" i="1" u="sng" dirty="0"/>
              <a:t> </a:t>
            </a:r>
            <a:r>
              <a:rPr lang="zh-CN" altLang="en-US" b="1" i="1" u="sng" dirty="0"/>
              <a:t>-</a:t>
            </a:r>
            <a:r>
              <a:rPr lang="en-US" altLang="zh-CN" b="1" i="1" u="sng" dirty="0"/>
              <a:t> </a:t>
            </a:r>
            <a:r>
              <a:rPr lang="zh-CN" altLang="en-US" b="1" i="1" u="sng" dirty="0"/>
              <a:t>输出</a:t>
            </a:r>
            <a:endParaRPr lang="zh-CN" altLang="en-US" b="1" i="1" u="sng" dirty="0"/>
          </a:p>
        </p:txBody>
      </p:sp>
      <p:pic>
        <p:nvPicPr>
          <p:cNvPr id="4" name="图片 3" descr="3"/>
          <p:cNvPicPr>
            <a:picLocks noChangeAspect="1"/>
          </p:cNvPicPr>
          <p:nvPr/>
        </p:nvPicPr>
        <p:blipFill>
          <a:blip r:embed="rId1"/>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286428" y="4706213"/>
            <a:ext cx="2461336" cy="554008"/>
            <a:chOff x="1962782" y="3317604"/>
            <a:chExt cx="3102392" cy="554008"/>
          </a:xfrm>
        </p:grpSpPr>
        <p:sp>
          <p:nvSpPr>
            <p:cNvPr id="32" name="矩形: 圆角 31"/>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矩形 32"/>
            <p:cNvSpPr/>
            <p:nvPr/>
          </p:nvSpPr>
          <p:spPr>
            <a:xfrm>
              <a:off x="2182443" y="3384550"/>
              <a:ext cx="2882731" cy="46037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 (512*512) </a:t>
              </a:r>
              <a:endParaRPr lang="zh-CN" altLang="en-US" sz="2400" dirty="0">
                <a:latin typeface="+mj-lt"/>
              </a:endParaRPr>
            </a:p>
          </p:txBody>
        </p:sp>
      </p:grpSp>
      <p:grpSp>
        <p:nvGrpSpPr>
          <p:cNvPr id="34" name="组合 33"/>
          <p:cNvGrpSpPr/>
          <p:nvPr/>
        </p:nvGrpSpPr>
        <p:grpSpPr>
          <a:xfrm>
            <a:off x="4952611" y="4706213"/>
            <a:ext cx="2461336" cy="554008"/>
            <a:chOff x="1962782" y="3317604"/>
            <a:chExt cx="3102392"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182443" y="3384550"/>
              <a:ext cx="2882731" cy="46037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2 (512*512) </a:t>
              </a:r>
              <a:endParaRPr lang="zh-CN" altLang="en-US" sz="2400" dirty="0">
                <a:latin typeface="+mj-lt"/>
              </a:endParaRPr>
            </a:p>
          </p:txBody>
        </p:sp>
      </p:grpSp>
      <p:grpSp>
        <p:nvGrpSpPr>
          <p:cNvPr id="37" name="组合 36"/>
          <p:cNvGrpSpPr/>
          <p:nvPr/>
        </p:nvGrpSpPr>
        <p:grpSpPr>
          <a:xfrm>
            <a:off x="8402893" y="4706213"/>
            <a:ext cx="2461336" cy="554008"/>
            <a:chOff x="1962782" y="3317604"/>
            <a:chExt cx="3102392" cy="554008"/>
          </a:xfrm>
        </p:grpSpPr>
        <p:sp>
          <p:nvSpPr>
            <p:cNvPr id="38" name="矩形: 圆角 3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9" name="矩形 38"/>
            <p:cNvSpPr/>
            <p:nvPr/>
          </p:nvSpPr>
          <p:spPr>
            <a:xfrm>
              <a:off x="2182443" y="3384550"/>
              <a:ext cx="2882731" cy="46037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3 (512*512) </a:t>
              </a:r>
              <a:endParaRPr lang="zh-CN" altLang="en-US" sz="2400" dirty="0">
                <a:latin typeface="+mj-lt"/>
              </a:endParaRPr>
            </a:p>
          </p:txBody>
        </p:sp>
      </p:grpSp>
      <p:grpSp>
        <p:nvGrpSpPr>
          <p:cNvPr id="18" name="组合 17"/>
          <p:cNvGrpSpPr/>
          <p:nvPr/>
        </p:nvGrpSpPr>
        <p:grpSpPr>
          <a:xfrm>
            <a:off x="3972956" y="757495"/>
            <a:ext cx="3690021" cy="840284"/>
            <a:chOff x="3135993" y="1051060"/>
            <a:chExt cx="3690021" cy="840284"/>
          </a:xfrm>
        </p:grpSpPr>
        <p:sp>
          <p:nvSpPr>
            <p:cNvPr id="19" name="矩形: 圆角 18"/>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矩形 19"/>
            <p:cNvSpPr/>
            <p:nvPr/>
          </p:nvSpPr>
          <p:spPr>
            <a:xfrm>
              <a:off x="4456616" y="1325144"/>
              <a:ext cx="2120658" cy="52197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二值</a:t>
              </a: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图像</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21" name="矩形 20"/>
            <p:cNvSpPr/>
            <p:nvPr/>
          </p:nvSpPr>
          <p:spPr>
            <a:xfrm>
              <a:off x="3295769" y="1051060"/>
              <a:ext cx="309880" cy="829945"/>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4" name="图片 3" descr="origin"/>
          <p:cNvPicPr>
            <a:picLocks noChangeAspect="1"/>
          </p:cNvPicPr>
          <p:nvPr/>
        </p:nvPicPr>
        <p:blipFill>
          <a:blip r:embed="rId1"/>
          <a:stretch>
            <a:fillRect/>
          </a:stretch>
        </p:blipFill>
        <p:spPr>
          <a:xfrm>
            <a:off x="1407795" y="2348865"/>
            <a:ext cx="2160000" cy="2160000"/>
          </a:xfrm>
          <a:prstGeom prst="rect">
            <a:avLst/>
          </a:prstGeom>
        </p:spPr>
      </p:pic>
      <p:pic>
        <p:nvPicPr>
          <p:cNvPr id="6" name="图片 5" descr="z1"/>
          <p:cNvPicPr>
            <a:picLocks noChangeAspect="1"/>
          </p:cNvPicPr>
          <p:nvPr/>
        </p:nvPicPr>
        <p:blipFill>
          <a:blip r:embed="rId2"/>
          <a:stretch>
            <a:fillRect/>
          </a:stretch>
        </p:blipFill>
        <p:spPr>
          <a:xfrm>
            <a:off x="4951095" y="2348865"/>
            <a:ext cx="2160000" cy="2160000"/>
          </a:xfrm>
          <a:prstGeom prst="rect">
            <a:avLst/>
          </a:prstGeom>
        </p:spPr>
      </p:pic>
      <p:pic>
        <p:nvPicPr>
          <p:cNvPr id="7" name="图片 6" descr="z2"/>
          <p:cNvPicPr>
            <a:picLocks noChangeAspect="1"/>
          </p:cNvPicPr>
          <p:nvPr/>
        </p:nvPicPr>
        <p:blipFill>
          <a:blip r:embed="rId3"/>
          <a:stretch>
            <a:fillRect/>
          </a:stretch>
        </p:blipFill>
        <p:spPr>
          <a:xfrm>
            <a:off x="8494395" y="2348865"/>
            <a:ext cx="2160000"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barn(inVertical)">
                                      <p:cBhvr>
                                        <p:cTn id="14" dur="500"/>
                                        <p:tgtEl>
                                          <p:spTgt spid="31"/>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arn(inVertical)">
                                      <p:cBhvr>
                                        <p:cTn id="18" dur="500"/>
                                        <p:tgtEl>
                                          <p:spTgt spid="34"/>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arn(inVertic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286428" y="4706213"/>
            <a:ext cx="2461336" cy="554008"/>
            <a:chOff x="1962782" y="3317604"/>
            <a:chExt cx="3102392" cy="554008"/>
          </a:xfrm>
        </p:grpSpPr>
        <p:sp>
          <p:nvSpPr>
            <p:cNvPr id="32" name="矩形: 圆角 31"/>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矩形 32"/>
            <p:cNvSpPr/>
            <p:nvPr/>
          </p:nvSpPr>
          <p:spPr>
            <a:xfrm>
              <a:off x="2182443" y="3384550"/>
              <a:ext cx="2882731" cy="46037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 (512*512) </a:t>
              </a:r>
              <a:endParaRPr lang="zh-CN" altLang="en-US" sz="2400" dirty="0">
                <a:latin typeface="+mj-lt"/>
              </a:endParaRPr>
            </a:p>
          </p:txBody>
        </p:sp>
      </p:grpSp>
      <p:grpSp>
        <p:nvGrpSpPr>
          <p:cNvPr id="34" name="组合 33"/>
          <p:cNvGrpSpPr/>
          <p:nvPr/>
        </p:nvGrpSpPr>
        <p:grpSpPr>
          <a:xfrm>
            <a:off x="4952611" y="4706213"/>
            <a:ext cx="2461336" cy="554008"/>
            <a:chOff x="1962782" y="3317604"/>
            <a:chExt cx="3102392"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182443" y="3384550"/>
              <a:ext cx="2882731" cy="46037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2 (512*512) </a:t>
              </a:r>
              <a:endParaRPr lang="zh-CN" altLang="en-US" sz="2400" dirty="0">
                <a:latin typeface="+mj-lt"/>
              </a:endParaRPr>
            </a:p>
          </p:txBody>
        </p:sp>
      </p:grpSp>
      <p:grpSp>
        <p:nvGrpSpPr>
          <p:cNvPr id="37" name="组合 36"/>
          <p:cNvGrpSpPr/>
          <p:nvPr/>
        </p:nvGrpSpPr>
        <p:grpSpPr>
          <a:xfrm>
            <a:off x="8402893" y="4706213"/>
            <a:ext cx="2461336" cy="554008"/>
            <a:chOff x="1962782" y="3317604"/>
            <a:chExt cx="3102392" cy="554008"/>
          </a:xfrm>
        </p:grpSpPr>
        <p:sp>
          <p:nvSpPr>
            <p:cNvPr id="38" name="矩形: 圆角 3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9" name="矩形 38"/>
            <p:cNvSpPr/>
            <p:nvPr/>
          </p:nvSpPr>
          <p:spPr>
            <a:xfrm>
              <a:off x="2182443" y="3384550"/>
              <a:ext cx="2882731" cy="46037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3 (512*512) </a:t>
              </a:r>
              <a:endParaRPr lang="zh-CN" altLang="en-US" sz="2400" dirty="0">
                <a:latin typeface="+mj-lt"/>
              </a:endParaRPr>
            </a:p>
          </p:txBody>
        </p:sp>
      </p:grpSp>
      <p:grpSp>
        <p:nvGrpSpPr>
          <p:cNvPr id="18" name="组合 17"/>
          <p:cNvGrpSpPr/>
          <p:nvPr/>
        </p:nvGrpSpPr>
        <p:grpSpPr>
          <a:xfrm>
            <a:off x="3972956" y="757495"/>
            <a:ext cx="3690021" cy="840284"/>
            <a:chOff x="3135993" y="1051060"/>
            <a:chExt cx="3690021" cy="840284"/>
          </a:xfrm>
        </p:grpSpPr>
        <p:sp>
          <p:nvSpPr>
            <p:cNvPr id="19" name="矩形: 圆角 18"/>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矩形 19"/>
            <p:cNvSpPr/>
            <p:nvPr/>
          </p:nvSpPr>
          <p:spPr>
            <a:xfrm>
              <a:off x="4456616" y="1325144"/>
              <a:ext cx="2120658" cy="52197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灰度图像</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21" name="矩形 20"/>
            <p:cNvSpPr/>
            <p:nvPr/>
          </p:nvSpPr>
          <p:spPr>
            <a:xfrm>
              <a:off x="3295769" y="1051060"/>
              <a:ext cx="309880" cy="829945"/>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origin"/>
          <p:cNvPicPr>
            <a:picLocks noChangeAspect="1"/>
          </p:cNvPicPr>
          <p:nvPr/>
        </p:nvPicPr>
        <p:blipFill>
          <a:blip r:embed="rId1"/>
          <a:stretch>
            <a:fillRect/>
          </a:stretch>
        </p:blipFill>
        <p:spPr>
          <a:xfrm>
            <a:off x="1407795" y="2348865"/>
            <a:ext cx="2160000" cy="2160000"/>
          </a:xfrm>
          <a:prstGeom prst="rect">
            <a:avLst/>
          </a:prstGeom>
        </p:spPr>
      </p:pic>
      <p:pic>
        <p:nvPicPr>
          <p:cNvPr id="3" name="图片 2" descr="z1"/>
          <p:cNvPicPr>
            <a:picLocks noChangeAspect="1"/>
          </p:cNvPicPr>
          <p:nvPr/>
        </p:nvPicPr>
        <p:blipFill>
          <a:blip r:embed="rId2"/>
          <a:stretch>
            <a:fillRect/>
          </a:stretch>
        </p:blipFill>
        <p:spPr>
          <a:xfrm>
            <a:off x="4951095" y="2348865"/>
            <a:ext cx="2160000" cy="2160000"/>
          </a:xfrm>
          <a:prstGeom prst="rect">
            <a:avLst/>
          </a:prstGeom>
        </p:spPr>
      </p:pic>
      <p:pic>
        <p:nvPicPr>
          <p:cNvPr id="5" name="图片 4" descr="z2"/>
          <p:cNvPicPr>
            <a:picLocks noChangeAspect="1"/>
          </p:cNvPicPr>
          <p:nvPr/>
        </p:nvPicPr>
        <p:blipFill>
          <a:blip r:embed="rId3"/>
          <a:stretch>
            <a:fillRect/>
          </a:stretch>
        </p:blipFill>
        <p:spPr>
          <a:xfrm>
            <a:off x="8494395" y="2348865"/>
            <a:ext cx="2160000"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barn(inVertical)">
                                      <p:cBhvr>
                                        <p:cTn id="14" dur="500"/>
                                        <p:tgtEl>
                                          <p:spTgt spid="31"/>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arn(inVertical)">
                                      <p:cBhvr>
                                        <p:cTn id="18" dur="500"/>
                                        <p:tgtEl>
                                          <p:spTgt spid="34"/>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arn(inVertic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54643" y="300942"/>
            <a:ext cx="11678856" cy="629662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3730" y="2321227"/>
            <a:ext cx="2866178" cy="75565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600" b="1" dirty="0">
                <a:solidFill>
                  <a:schemeClr val="tx1">
                    <a:lumMod val="95000"/>
                    <a:lumOff val="5000"/>
                  </a:schemeClr>
                </a:solidFill>
              </a:rPr>
              <a:t>PAPT 05</a:t>
            </a:r>
            <a:endParaRPr lang="zh-CN" altLang="en-US" sz="3600" b="1" dirty="0">
              <a:solidFill>
                <a:schemeClr val="tx1">
                  <a:lumMod val="95000"/>
                  <a:lumOff val="5000"/>
                </a:schemeClr>
              </a:solidFill>
            </a:endParaRPr>
          </a:p>
        </p:txBody>
      </p:sp>
      <p:grpSp>
        <p:nvGrpSpPr>
          <p:cNvPr id="5" name="组合 4"/>
          <p:cNvGrpSpPr/>
          <p:nvPr/>
        </p:nvGrpSpPr>
        <p:grpSpPr>
          <a:xfrm>
            <a:off x="897012" y="3111869"/>
            <a:ext cx="5428554" cy="818455"/>
            <a:chOff x="3639703" y="183976"/>
            <a:chExt cx="5428554" cy="818455"/>
          </a:xfrm>
        </p:grpSpPr>
        <p:sp>
          <p:nvSpPr>
            <p:cNvPr id="6" name="文本框 5"/>
            <p:cNvSpPr txBox="1"/>
            <p:nvPr/>
          </p:nvSpPr>
          <p:spPr>
            <a:xfrm>
              <a:off x="3639704" y="183976"/>
              <a:ext cx="2672080" cy="52197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彩色图片叠像</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术</a:t>
              </a:r>
              <a:endPar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3639703" y="727476"/>
              <a:ext cx="5428554" cy="274955"/>
            </a:xfrm>
            <a:prstGeom prst="rect">
              <a:avLst/>
            </a:prstGeom>
            <a:noFill/>
          </p:spPr>
          <p:txBody>
            <a:bodyPr wrap="square" rtlCol="0">
              <a:spAutoFit/>
              <a:scene3d>
                <a:camera prst="orthographicFront"/>
                <a:lightRig rig="threePt" dir="t"/>
              </a:scene3d>
              <a:sp3d contourW="12700"/>
            </a:bodyPr>
            <a:lstStyle/>
            <a:p>
              <a:pPr>
                <a:lnSpc>
                  <a:spcPct val="114000"/>
                </a:lnSpc>
                <a:defRPr/>
              </a:pP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将一张彩色图像的信息分寸到另外两张彩色图像中，可以通过图像叠加</a:t>
              </a: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恢复信息。</a:t>
              </a:r>
              <a:endPar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p:txBody>
        </p:sp>
      </p:grpSp>
      <p:pic>
        <p:nvPicPr>
          <p:cNvPr id="2" name="图片 1" descr="c178827f567977a640d15a5086d560e"/>
          <p:cNvPicPr>
            <a:picLocks noChangeAspect="1"/>
          </p:cNvPicPr>
          <p:nvPr/>
        </p:nvPicPr>
        <p:blipFill>
          <a:blip r:embed="rId1"/>
          <a:stretch>
            <a:fillRect/>
          </a:stretch>
        </p:blipFill>
        <p:spPr>
          <a:xfrm>
            <a:off x="7687310" y="668020"/>
            <a:ext cx="3952240" cy="5563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54643" y="300942"/>
            <a:ext cx="11678856" cy="629662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3730" y="2321227"/>
            <a:ext cx="2866178" cy="71423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600" b="1" dirty="0">
                <a:solidFill>
                  <a:schemeClr val="tx1">
                    <a:lumMod val="95000"/>
                    <a:lumOff val="5000"/>
                  </a:schemeClr>
                </a:solidFill>
              </a:rPr>
              <a:t>PAPT 01</a:t>
            </a:r>
            <a:endParaRPr lang="zh-CN" altLang="en-US" sz="3600" b="1" dirty="0">
              <a:solidFill>
                <a:schemeClr val="tx1">
                  <a:lumMod val="95000"/>
                  <a:lumOff val="5000"/>
                </a:schemeClr>
              </a:solidFill>
            </a:endParaRPr>
          </a:p>
        </p:txBody>
      </p:sp>
      <p:grpSp>
        <p:nvGrpSpPr>
          <p:cNvPr id="5" name="组合 4"/>
          <p:cNvGrpSpPr/>
          <p:nvPr/>
        </p:nvGrpSpPr>
        <p:grpSpPr>
          <a:xfrm>
            <a:off x="897012" y="3111869"/>
            <a:ext cx="5428554" cy="1002605"/>
            <a:chOff x="3639703" y="183976"/>
            <a:chExt cx="5428554" cy="1002605"/>
          </a:xfrm>
        </p:grpSpPr>
        <p:sp>
          <p:nvSpPr>
            <p:cNvPr id="6" name="文本框 5"/>
            <p:cNvSpPr txBox="1"/>
            <p:nvPr/>
          </p:nvSpPr>
          <p:spPr>
            <a:xfrm>
              <a:off x="3639704" y="183976"/>
              <a:ext cx="4875053" cy="52322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图像的</a:t>
              </a:r>
              <a:r>
                <a:rPr kumimoji="0" lang="en-US" altLang="zh-CN"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(2,2)</a:t>
              </a:r>
              <a:r>
                <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rPr>
                <a:t>可视密钥分享方案</a:t>
              </a:r>
              <a:endParaRPr kumimoji="0" lang="zh-CN" altLang="en-US" sz="2800" b="1" i="0" u="none" strike="noStrike" kern="1200" cap="none" spc="0" normalizeH="0" baseline="0" noProof="0" dirty="0">
                <a:ln>
                  <a:noFill/>
                </a:ln>
                <a:solidFill>
                  <a:schemeClr val="tx1">
                    <a:lumMod val="85000"/>
                    <a:lumOff val="15000"/>
                  </a:schemeClr>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3639703" y="727476"/>
              <a:ext cx="5428554" cy="459105"/>
            </a:xfrm>
            <a:prstGeom prst="rect">
              <a:avLst/>
            </a:prstGeom>
            <a:noFill/>
          </p:spPr>
          <p:txBody>
            <a:bodyPr wrap="square" rtlCol="0">
              <a:spAutoFit/>
              <a:scene3d>
                <a:camera prst="orthographicFront"/>
                <a:lightRig rig="threePt" dir="t"/>
              </a:scene3d>
              <a:sp3d contourW="12700"/>
            </a:bodyPr>
            <a:lstStyle/>
            <a:p>
              <a:pPr>
                <a:lnSpc>
                  <a:spcPct val="114000"/>
                </a:lnSpc>
                <a:defRPr/>
              </a:pP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将图像分为</a:t>
              </a:r>
              <a:r>
                <a:rPr kumimoji="0" lang="en-US" altLang="zh-CN"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2</a:t>
              </a: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个无意义的子图作为两个密钥，当两张子图叠加到一起后即可恢复秘密图像。本部分完成了三类图像的</a:t>
              </a:r>
              <a:r>
                <a:rPr kumimoji="0" lang="en-US" altLang="zh-CN"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(2,2)</a:t>
              </a: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rPr>
                <a:t>可视密钥分享方案：二值图像、灰度图像、彩色图像。</a:t>
              </a:r>
              <a:endParaRPr kumimoji="0" lang="en-US" altLang="zh-CN" sz="105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p:txBody>
        </p:sp>
      </p:grpSp>
      <p:pic>
        <p:nvPicPr>
          <p:cNvPr id="2" name="图片 1" descr="c178827f567977a640d15a5086d560e"/>
          <p:cNvPicPr>
            <a:picLocks noChangeAspect="1"/>
          </p:cNvPicPr>
          <p:nvPr/>
        </p:nvPicPr>
        <p:blipFill>
          <a:blip r:embed="rId1"/>
          <a:stretch>
            <a:fillRect/>
          </a:stretch>
        </p:blipFill>
        <p:spPr>
          <a:xfrm>
            <a:off x="7687310" y="668020"/>
            <a:ext cx="3952240" cy="5563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实验原理</a:t>
            </a:r>
            <a:endParaRPr lang="zh-CN" altLang="en-US" dirty="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r>
              <a:rPr lang="zh-CN" altLang="en-US" dirty="0">
                <a:sym typeface="+mn-ea"/>
              </a:rPr>
              <a:t>对三张彩色图像进行半色调处理</a:t>
            </a:r>
            <a:endParaRPr lang="zh-CN" altLang="en-US" dirty="0">
              <a:sym typeface="+mn-ea"/>
            </a:endParaRPr>
          </a:p>
          <a:p>
            <a:endParaRPr lang="zh-CN" altLang="en-US" dirty="0">
              <a:sym typeface="+mn-ea"/>
            </a:endParaRPr>
          </a:p>
          <a:p>
            <a:r>
              <a:rPr lang="zh-CN" altLang="en-US" dirty="0">
                <a:sym typeface="+mn-ea"/>
              </a:rPr>
              <a:t>对于半色调处理过的图片，仍然把红、绿、蓝三个分量分开考虑，把每一个分量看成一张图片，再按照灰度图像叠像术技术进行处理，将信息分寸到两个子图</a:t>
            </a:r>
            <a:r>
              <a:rPr lang="zh-CN" altLang="en-US" dirty="0">
                <a:sym typeface="+mn-ea"/>
              </a:rPr>
              <a:t>中</a:t>
            </a:r>
            <a:endParaRPr lang="zh-CN" altLang="en-US" dirty="0">
              <a:sym typeface="+mn-ea"/>
            </a:endParaRPr>
          </a:p>
          <a:p>
            <a:endParaRPr lang="zh-CN" altLang="en-US" dirty="0">
              <a:sym typeface="+mn-ea"/>
            </a:endParaRPr>
          </a:p>
          <a:p>
            <a:r>
              <a:rPr lang="zh-CN" altLang="en-US" dirty="0">
                <a:sym typeface="+mn-ea"/>
              </a:rPr>
              <a:t>将两个子图合并恢复原图</a:t>
            </a:r>
            <a:endParaRPr lang="zh-CN" altLang="en-US" dirty="0"/>
          </a:p>
          <a:p>
            <a:pPr marL="0" indent="0">
              <a:buNone/>
            </a:pPr>
            <a:endParaRPr lang="zh-CN" altLang="en-US" dirty="0"/>
          </a:p>
          <a:p>
            <a:endParaRPr lang="zh-CN" altLang="en-US" dirty="0"/>
          </a:p>
        </p:txBody>
      </p:sp>
      <p:pic>
        <p:nvPicPr>
          <p:cNvPr id="4" name="图片 3" descr="3"/>
          <p:cNvPicPr>
            <a:picLocks noChangeAspect="1"/>
          </p:cNvPicPr>
          <p:nvPr/>
        </p:nvPicPr>
        <p:blipFill>
          <a:blip r:embed="rId1"/>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
          <p:cNvPicPr>
            <a:picLocks noChangeAspect="1"/>
          </p:cNvPicPr>
          <p:nvPr/>
        </p:nvPicPr>
        <p:blipFill>
          <a:blip r:embed="rId1"/>
          <a:stretch>
            <a:fillRect/>
          </a:stretch>
        </p:blipFill>
        <p:spPr>
          <a:xfrm>
            <a:off x="10741660" y="5918835"/>
            <a:ext cx="1064895" cy="810895"/>
          </a:xfrm>
          <a:prstGeom prst="rect">
            <a:avLst/>
          </a:prstGeom>
        </p:spPr>
      </p:pic>
      <p:pic>
        <p:nvPicPr>
          <p:cNvPr id="6" name="内容占位符 5"/>
          <p:cNvPicPr>
            <a:picLocks noChangeAspect="1"/>
          </p:cNvPicPr>
          <p:nvPr>
            <p:ph idx="1"/>
            <p:custDataLst>
              <p:tags r:id="rId2"/>
            </p:custDataLst>
          </p:nvPr>
        </p:nvPicPr>
        <p:blipFill>
          <a:blip r:embed="rId3"/>
          <a:stretch>
            <a:fillRect/>
          </a:stretch>
        </p:blipFill>
        <p:spPr>
          <a:xfrm>
            <a:off x="1391920" y="687070"/>
            <a:ext cx="8421370" cy="548322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8783320" y="5607050"/>
            <a:ext cx="1958340" cy="449580"/>
          </a:xfrm>
          <a:prstGeom prst="rect">
            <a:avLst/>
          </a:prstGeom>
        </p:spPr>
      </p:pic>
      <p:sp>
        <p:nvSpPr>
          <p:cNvPr id="8" name="文本框 7"/>
          <p:cNvSpPr txBox="1"/>
          <p:nvPr/>
        </p:nvSpPr>
        <p:spPr>
          <a:xfrm>
            <a:off x="690245" y="591185"/>
            <a:ext cx="1550670" cy="690245"/>
          </a:xfrm>
          <a:prstGeom prst="rect">
            <a:avLst/>
          </a:prstGeom>
          <a:noFill/>
        </p:spPr>
        <p:txBody>
          <a:bodyPr wrap="square" rtlCol="0" anchor="t">
            <a:noAutofit/>
          </a:bodyPr>
          <a:p>
            <a:endParaRPr lang="zh-CN" altLang="en-US"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矩形 543"/>
          <p:cNvSpPr/>
          <p:nvPr/>
        </p:nvSpPr>
        <p:spPr>
          <a:xfrm>
            <a:off x="4044990" y="1188444"/>
            <a:ext cx="4390946" cy="461665"/>
          </a:xfrm>
          <a:prstGeom prst="rect">
            <a:avLst/>
          </a:prstGeom>
        </p:spPr>
        <p:txBody>
          <a:bodyPr wrap="none">
            <a:spAutoFit/>
          </a:bodyPr>
          <a:lstStyle/>
          <a:p>
            <a:pPr fontAlgn="base">
              <a:spcAft>
                <a:spcPct val="0"/>
              </a:spcAft>
              <a:defRPr/>
            </a:pPr>
            <a:r>
              <a:rPr lang="en-US" altLang="zh-CN" sz="2400" dirty="0">
                <a:latin typeface="+mn-ea"/>
              </a:rPr>
              <a:t>(</a:t>
            </a:r>
            <a:r>
              <a:rPr lang="zh-CN" altLang="en-US" sz="2400" dirty="0">
                <a:latin typeface="+mn-ea"/>
              </a:rPr>
              <a:t>为了方便显示均经过放缩处理</a:t>
            </a:r>
            <a:r>
              <a:rPr lang="en-US" altLang="zh-CN" sz="2400" dirty="0">
                <a:latin typeface="+mn-ea"/>
              </a:rPr>
              <a:t>)</a:t>
            </a:r>
            <a:endParaRPr lang="zh-CN" altLang="en-US" sz="2400" dirty="0">
              <a:latin typeface="+mn-ea"/>
            </a:endParaRPr>
          </a:p>
        </p:txBody>
      </p:sp>
      <p:grpSp>
        <p:nvGrpSpPr>
          <p:cNvPr id="546" name="组合 545"/>
          <p:cNvGrpSpPr/>
          <p:nvPr/>
        </p:nvGrpSpPr>
        <p:grpSpPr>
          <a:xfrm>
            <a:off x="1134944" y="1880460"/>
            <a:ext cx="2402896" cy="617070"/>
            <a:chOff x="5754949" y="892151"/>
            <a:chExt cx="4702499" cy="617070"/>
          </a:xfrm>
        </p:grpSpPr>
        <p:sp>
          <p:nvSpPr>
            <p:cNvPr id="547" name="矩形: 圆角 546"/>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48" name="矩形: 圆角 547"/>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要加密的原图 </a:t>
              </a:r>
              <a:endParaRPr lang="zh-CN" altLang="en-US" sz="2400" dirty="0">
                <a:solidFill>
                  <a:srgbClr val="0F73EE"/>
                </a:solidFill>
                <a:latin typeface="+mj-ea"/>
                <a:ea typeface="+mj-ea"/>
                <a:cs typeface="+mn-ea"/>
                <a:sym typeface="+mn-lt"/>
              </a:endParaRPr>
            </a:p>
          </p:txBody>
        </p:sp>
      </p:grpSp>
      <p:grpSp>
        <p:nvGrpSpPr>
          <p:cNvPr id="549" name="组合 548"/>
          <p:cNvGrpSpPr/>
          <p:nvPr/>
        </p:nvGrpSpPr>
        <p:grpSpPr>
          <a:xfrm>
            <a:off x="1134944" y="5459900"/>
            <a:ext cx="2461336" cy="554008"/>
            <a:chOff x="1962782" y="3317604"/>
            <a:chExt cx="3102392" cy="554008"/>
          </a:xfrm>
        </p:grpSpPr>
        <p:sp>
          <p:nvSpPr>
            <p:cNvPr id="550" name="矩形: 圆角 549"/>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51" name="矩形 550"/>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1 (256*256) </a:t>
              </a:r>
              <a:endParaRPr lang="zh-CN" altLang="en-US" sz="2400" dirty="0">
                <a:latin typeface="+mj-lt"/>
              </a:endParaRPr>
            </a:p>
          </p:txBody>
        </p:sp>
      </p:grpSp>
      <p:grpSp>
        <p:nvGrpSpPr>
          <p:cNvPr id="554" name="组合 553"/>
          <p:cNvGrpSpPr/>
          <p:nvPr/>
        </p:nvGrpSpPr>
        <p:grpSpPr>
          <a:xfrm>
            <a:off x="4658541" y="1880460"/>
            <a:ext cx="2947012" cy="617070"/>
            <a:chOff x="5754949" y="892151"/>
            <a:chExt cx="4702499" cy="617070"/>
          </a:xfrm>
        </p:grpSpPr>
        <p:sp>
          <p:nvSpPr>
            <p:cNvPr id="555" name="矩形: 圆角 554"/>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56" name="矩形: 圆角 555"/>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用于隐藏的图片</a:t>
              </a:r>
              <a:r>
                <a:rPr lang="en-US" altLang="zh-CN" sz="2400" dirty="0">
                  <a:solidFill>
                    <a:srgbClr val="0F73EE"/>
                  </a:solidFill>
                  <a:ea typeface="+mj-ea"/>
                  <a:cs typeface="+mn-ea"/>
                  <a:sym typeface="+mn-lt"/>
                </a:rPr>
                <a:t>1 </a:t>
              </a:r>
              <a:endParaRPr lang="zh-CN" altLang="en-US" sz="2400" dirty="0">
                <a:solidFill>
                  <a:srgbClr val="0F73EE"/>
                </a:solidFill>
                <a:latin typeface="+mj-ea"/>
                <a:ea typeface="+mj-ea"/>
                <a:cs typeface="+mn-ea"/>
                <a:sym typeface="+mn-lt"/>
              </a:endParaRPr>
            </a:p>
          </p:txBody>
        </p:sp>
      </p:grpSp>
      <p:grpSp>
        <p:nvGrpSpPr>
          <p:cNvPr id="557" name="组合 556"/>
          <p:cNvGrpSpPr/>
          <p:nvPr/>
        </p:nvGrpSpPr>
        <p:grpSpPr>
          <a:xfrm>
            <a:off x="4930599" y="5459900"/>
            <a:ext cx="2461336" cy="554008"/>
            <a:chOff x="1962782" y="3317604"/>
            <a:chExt cx="3102392" cy="554008"/>
          </a:xfrm>
        </p:grpSpPr>
        <p:sp>
          <p:nvSpPr>
            <p:cNvPr id="558" name="矩形: 圆角 55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59" name="矩形 558"/>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2 (256*256) </a:t>
              </a:r>
              <a:endParaRPr lang="zh-CN" altLang="en-US" sz="2400" dirty="0">
                <a:latin typeface="+mj-lt"/>
              </a:endParaRPr>
            </a:p>
          </p:txBody>
        </p:sp>
      </p:grpSp>
      <p:grpSp>
        <p:nvGrpSpPr>
          <p:cNvPr id="561" name="组合 560"/>
          <p:cNvGrpSpPr/>
          <p:nvPr/>
        </p:nvGrpSpPr>
        <p:grpSpPr>
          <a:xfrm>
            <a:off x="8227006" y="1880460"/>
            <a:ext cx="2947012" cy="617070"/>
            <a:chOff x="5754949" y="892151"/>
            <a:chExt cx="4702499" cy="617070"/>
          </a:xfrm>
        </p:grpSpPr>
        <p:sp>
          <p:nvSpPr>
            <p:cNvPr id="562" name="矩形: 圆角 561"/>
            <p:cNvSpPr/>
            <p:nvPr/>
          </p:nvSpPr>
          <p:spPr>
            <a:xfrm>
              <a:off x="5754949" y="892151"/>
              <a:ext cx="4687869" cy="617070"/>
            </a:xfrm>
            <a:prstGeom prst="roundRect">
              <a:avLst>
                <a:gd name="adj" fmla="val 14295"/>
              </a:avLst>
            </a:prstGeom>
            <a:solidFill>
              <a:srgbClr val="0F73EE">
                <a:alpha val="14902"/>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cs typeface="+mn-ea"/>
                <a:sym typeface="+mn-lt"/>
              </a:endParaRPr>
            </a:p>
          </p:txBody>
        </p:sp>
        <p:sp>
          <p:nvSpPr>
            <p:cNvPr id="563" name="矩形: 圆角 562"/>
            <p:cNvSpPr/>
            <p:nvPr/>
          </p:nvSpPr>
          <p:spPr>
            <a:xfrm>
              <a:off x="6095999" y="892151"/>
              <a:ext cx="4361449" cy="617070"/>
            </a:xfrm>
            <a:prstGeom prst="roundRect">
              <a:avLst>
                <a:gd name="adj" fmla="val 14295"/>
              </a:avLst>
            </a:prstGeom>
            <a:solidFill>
              <a:schemeClr val="bg1">
                <a:alpha val="70000"/>
              </a:schemeClr>
            </a:solidFill>
            <a:ln w="12700">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F73EE"/>
                  </a:solidFill>
                  <a:ea typeface="+mj-ea"/>
                  <a:cs typeface="+mn-ea"/>
                  <a:sym typeface="+mn-lt"/>
                </a:rPr>
                <a:t>用于隐藏的图片</a:t>
              </a:r>
              <a:r>
                <a:rPr lang="en-US" altLang="zh-CN" sz="2400" dirty="0">
                  <a:solidFill>
                    <a:srgbClr val="0F73EE"/>
                  </a:solidFill>
                  <a:ea typeface="+mj-ea"/>
                  <a:cs typeface="+mn-ea"/>
                  <a:sym typeface="+mn-lt"/>
                </a:rPr>
                <a:t>2 </a:t>
              </a:r>
              <a:endParaRPr lang="zh-CN" altLang="en-US" sz="2400" dirty="0">
                <a:solidFill>
                  <a:srgbClr val="0F73EE"/>
                </a:solidFill>
                <a:latin typeface="+mj-ea"/>
                <a:ea typeface="+mj-ea"/>
                <a:cs typeface="+mn-ea"/>
                <a:sym typeface="+mn-lt"/>
              </a:endParaRPr>
            </a:p>
          </p:txBody>
        </p:sp>
      </p:grpSp>
      <p:grpSp>
        <p:nvGrpSpPr>
          <p:cNvPr id="564" name="组合 563"/>
          <p:cNvGrpSpPr/>
          <p:nvPr/>
        </p:nvGrpSpPr>
        <p:grpSpPr>
          <a:xfrm>
            <a:off x="8499064" y="5459900"/>
            <a:ext cx="2461336" cy="554008"/>
            <a:chOff x="1962782" y="3317604"/>
            <a:chExt cx="3102392" cy="554008"/>
          </a:xfrm>
        </p:grpSpPr>
        <p:sp>
          <p:nvSpPr>
            <p:cNvPr id="565" name="矩形: 圆角 56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66" name="矩形 565"/>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3 (256*256) </a:t>
              </a:r>
              <a:endParaRPr lang="zh-CN" altLang="en-US" sz="2400" dirty="0">
                <a:latin typeface="+mj-lt"/>
              </a:endParaRPr>
            </a:p>
          </p:txBody>
        </p:sp>
      </p:grpSp>
      <p:grpSp>
        <p:nvGrpSpPr>
          <p:cNvPr id="567" name="组合 566"/>
          <p:cNvGrpSpPr/>
          <p:nvPr/>
        </p:nvGrpSpPr>
        <p:grpSpPr>
          <a:xfrm>
            <a:off x="4176722" y="286701"/>
            <a:ext cx="3690021" cy="840284"/>
            <a:chOff x="3135993" y="1051060"/>
            <a:chExt cx="3690021" cy="840284"/>
          </a:xfrm>
        </p:grpSpPr>
        <p:sp>
          <p:nvSpPr>
            <p:cNvPr id="568" name="矩形: 圆角 567"/>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69" name="矩形 568"/>
            <p:cNvSpPr/>
            <p:nvPr/>
          </p:nvSpPr>
          <p:spPr>
            <a:xfrm>
              <a:off x="4575387" y="1333399"/>
              <a:ext cx="1906001"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原始图片</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570" name="矩形 569"/>
            <p:cNvSpPr/>
            <p:nvPr/>
          </p:nvSpPr>
          <p:spPr>
            <a:xfrm>
              <a:off x="3295769" y="1051060"/>
              <a:ext cx="309880" cy="829945"/>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571" name="直接连接符 570"/>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fig1"/>
          <p:cNvPicPr>
            <a:picLocks noChangeAspect="1"/>
          </p:cNvPicPr>
          <p:nvPr/>
        </p:nvPicPr>
        <p:blipFill>
          <a:blip r:embed="rId1"/>
          <a:stretch>
            <a:fillRect/>
          </a:stretch>
        </p:blipFill>
        <p:spPr>
          <a:xfrm>
            <a:off x="1029335" y="2682875"/>
            <a:ext cx="2613660" cy="2613660"/>
          </a:xfrm>
          <a:prstGeom prst="rect">
            <a:avLst/>
          </a:prstGeom>
        </p:spPr>
      </p:pic>
      <p:pic>
        <p:nvPicPr>
          <p:cNvPr id="3" name="图片 2" descr="fig2"/>
          <p:cNvPicPr>
            <a:picLocks noChangeAspect="1"/>
          </p:cNvPicPr>
          <p:nvPr/>
        </p:nvPicPr>
        <p:blipFill>
          <a:blip r:embed="rId2"/>
          <a:stretch>
            <a:fillRect/>
          </a:stretch>
        </p:blipFill>
        <p:spPr>
          <a:xfrm>
            <a:off x="4872355" y="2657475"/>
            <a:ext cx="2642870" cy="2642870"/>
          </a:xfrm>
          <a:prstGeom prst="rect">
            <a:avLst/>
          </a:prstGeom>
        </p:spPr>
      </p:pic>
      <p:pic>
        <p:nvPicPr>
          <p:cNvPr id="4" name="图片 3" descr="fig3"/>
          <p:cNvPicPr>
            <a:picLocks noChangeAspect="1"/>
          </p:cNvPicPr>
          <p:nvPr/>
        </p:nvPicPr>
        <p:blipFill>
          <a:blip r:embed="rId3"/>
          <a:stretch>
            <a:fillRect/>
          </a:stretch>
        </p:blipFill>
        <p:spPr>
          <a:xfrm>
            <a:off x="8498840" y="2666365"/>
            <a:ext cx="2580640" cy="2580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67"/>
                                        </p:tgtEl>
                                        <p:attrNameLst>
                                          <p:attrName>style.visibility</p:attrName>
                                        </p:attrNameLst>
                                      </p:cBhvr>
                                      <p:to>
                                        <p:strVal val="visible"/>
                                      </p:to>
                                    </p:set>
                                    <p:anim calcmode="lin" valueType="num">
                                      <p:cBhvr>
                                        <p:cTn id="7" dur="500" fill="hold"/>
                                        <p:tgtEl>
                                          <p:spTgt spid="567"/>
                                        </p:tgtEl>
                                        <p:attrNameLst>
                                          <p:attrName>ppt_x</p:attrName>
                                        </p:attrNameLst>
                                      </p:cBhvr>
                                      <p:tavLst>
                                        <p:tav tm="0">
                                          <p:val>
                                            <p:strVal val="#ppt_x-#ppt_w/2"/>
                                          </p:val>
                                        </p:tav>
                                        <p:tav tm="100000">
                                          <p:val>
                                            <p:strVal val="#ppt_x"/>
                                          </p:val>
                                        </p:tav>
                                      </p:tavLst>
                                    </p:anim>
                                    <p:anim calcmode="lin" valueType="num">
                                      <p:cBhvr>
                                        <p:cTn id="8" dur="500" fill="hold"/>
                                        <p:tgtEl>
                                          <p:spTgt spid="567"/>
                                        </p:tgtEl>
                                        <p:attrNameLst>
                                          <p:attrName>ppt_y</p:attrName>
                                        </p:attrNameLst>
                                      </p:cBhvr>
                                      <p:tavLst>
                                        <p:tav tm="0">
                                          <p:val>
                                            <p:strVal val="#ppt_y"/>
                                          </p:val>
                                        </p:tav>
                                        <p:tav tm="100000">
                                          <p:val>
                                            <p:strVal val="#ppt_y"/>
                                          </p:val>
                                        </p:tav>
                                      </p:tavLst>
                                    </p:anim>
                                    <p:anim calcmode="lin" valueType="num">
                                      <p:cBhvr>
                                        <p:cTn id="9" dur="500" fill="hold"/>
                                        <p:tgtEl>
                                          <p:spTgt spid="567"/>
                                        </p:tgtEl>
                                        <p:attrNameLst>
                                          <p:attrName>ppt_w</p:attrName>
                                        </p:attrNameLst>
                                      </p:cBhvr>
                                      <p:tavLst>
                                        <p:tav tm="0">
                                          <p:val>
                                            <p:fltVal val="0"/>
                                          </p:val>
                                        </p:tav>
                                        <p:tav tm="100000">
                                          <p:val>
                                            <p:strVal val="#ppt_w"/>
                                          </p:val>
                                        </p:tav>
                                      </p:tavLst>
                                    </p:anim>
                                    <p:anim calcmode="lin" valueType="num">
                                      <p:cBhvr>
                                        <p:cTn id="10" dur="500" fill="hold"/>
                                        <p:tgtEl>
                                          <p:spTgt spid="56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4"/>
                                        </p:tgtEl>
                                        <p:attrNameLst>
                                          <p:attrName>style.visibility</p:attrName>
                                        </p:attrNameLst>
                                      </p:cBhvr>
                                      <p:to>
                                        <p:strVal val="visible"/>
                                      </p:to>
                                    </p:set>
                                    <p:animEffect transition="in" filter="fade">
                                      <p:cBhvr>
                                        <p:cTn id="14" dur="500"/>
                                        <p:tgtEl>
                                          <p:spTgt spid="544"/>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546"/>
                                        </p:tgtEl>
                                        <p:attrNameLst>
                                          <p:attrName>style.visibility</p:attrName>
                                        </p:attrNameLst>
                                      </p:cBhvr>
                                      <p:to>
                                        <p:strVal val="visible"/>
                                      </p:to>
                                    </p:set>
                                    <p:anim calcmode="lin" valueType="num">
                                      <p:cBhvr>
                                        <p:cTn id="18" dur="500" fill="hold"/>
                                        <p:tgtEl>
                                          <p:spTgt spid="546"/>
                                        </p:tgtEl>
                                        <p:attrNameLst>
                                          <p:attrName>ppt_x</p:attrName>
                                        </p:attrNameLst>
                                      </p:cBhvr>
                                      <p:tavLst>
                                        <p:tav tm="0">
                                          <p:val>
                                            <p:strVal val="#ppt_x-#ppt_w/2"/>
                                          </p:val>
                                        </p:tav>
                                        <p:tav tm="100000">
                                          <p:val>
                                            <p:strVal val="#ppt_x"/>
                                          </p:val>
                                        </p:tav>
                                      </p:tavLst>
                                    </p:anim>
                                    <p:anim calcmode="lin" valueType="num">
                                      <p:cBhvr>
                                        <p:cTn id="19" dur="500" fill="hold"/>
                                        <p:tgtEl>
                                          <p:spTgt spid="546"/>
                                        </p:tgtEl>
                                        <p:attrNameLst>
                                          <p:attrName>ppt_y</p:attrName>
                                        </p:attrNameLst>
                                      </p:cBhvr>
                                      <p:tavLst>
                                        <p:tav tm="0">
                                          <p:val>
                                            <p:strVal val="#ppt_y"/>
                                          </p:val>
                                        </p:tav>
                                        <p:tav tm="100000">
                                          <p:val>
                                            <p:strVal val="#ppt_y"/>
                                          </p:val>
                                        </p:tav>
                                      </p:tavLst>
                                    </p:anim>
                                    <p:anim calcmode="lin" valueType="num">
                                      <p:cBhvr>
                                        <p:cTn id="20" dur="500" fill="hold"/>
                                        <p:tgtEl>
                                          <p:spTgt spid="546"/>
                                        </p:tgtEl>
                                        <p:attrNameLst>
                                          <p:attrName>ppt_w</p:attrName>
                                        </p:attrNameLst>
                                      </p:cBhvr>
                                      <p:tavLst>
                                        <p:tav tm="0">
                                          <p:val>
                                            <p:fltVal val="0"/>
                                          </p:val>
                                        </p:tav>
                                        <p:tav tm="100000">
                                          <p:val>
                                            <p:strVal val="#ppt_w"/>
                                          </p:val>
                                        </p:tav>
                                      </p:tavLst>
                                    </p:anim>
                                    <p:anim calcmode="lin" valueType="num">
                                      <p:cBhvr>
                                        <p:cTn id="21" dur="500" fill="hold"/>
                                        <p:tgtEl>
                                          <p:spTgt spid="546"/>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6" presetClass="entr" presetSubtype="21" fill="hold" nodeType="afterEffect">
                                  <p:stCondLst>
                                    <p:cond delay="0"/>
                                  </p:stCondLst>
                                  <p:childTnLst>
                                    <p:set>
                                      <p:cBhvr>
                                        <p:cTn id="24" dur="1" fill="hold">
                                          <p:stCondLst>
                                            <p:cond delay="0"/>
                                          </p:stCondLst>
                                        </p:cTn>
                                        <p:tgtEl>
                                          <p:spTgt spid="549"/>
                                        </p:tgtEl>
                                        <p:attrNameLst>
                                          <p:attrName>style.visibility</p:attrName>
                                        </p:attrNameLst>
                                      </p:cBhvr>
                                      <p:to>
                                        <p:strVal val="visible"/>
                                      </p:to>
                                    </p:set>
                                    <p:animEffect transition="in" filter="barn(inVertical)">
                                      <p:cBhvr>
                                        <p:cTn id="25" dur="500"/>
                                        <p:tgtEl>
                                          <p:spTgt spid="549"/>
                                        </p:tgtEl>
                                      </p:cBhvr>
                                    </p:animEffect>
                                  </p:childTnLst>
                                </p:cTn>
                              </p:par>
                            </p:childTnLst>
                          </p:cTn>
                        </p:par>
                        <p:par>
                          <p:cTn id="26" fill="hold">
                            <p:stCondLst>
                              <p:cond delay="2000"/>
                            </p:stCondLst>
                            <p:childTnLst>
                              <p:par>
                                <p:cTn id="27" presetID="17" presetClass="entr" presetSubtype="8" fill="hold" nodeType="afterEffect">
                                  <p:stCondLst>
                                    <p:cond delay="0"/>
                                  </p:stCondLst>
                                  <p:childTnLst>
                                    <p:set>
                                      <p:cBhvr>
                                        <p:cTn id="28" dur="1" fill="hold">
                                          <p:stCondLst>
                                            <p:cond delay="0"/>
                                          </p:stCondLst>
                                        </p:cTn>
                                        <p:tgtEl>
                                          <p:spTgt spid="554"/>
                                        </p:tgtEl>
                                        <p:attrNameLst>
                                          <p:attrName>style.visibility</p:attrName>
                                        </p:attrNameLst>
                                      </p:cBhvr>
                                      <p:to>
                                        <p:strVal val="visible"/>
                                      </p:to>
                                    </p:set>
                                    <p:anim calcmode="lin" valueType="num">
                                      <p:cBhvr>
                                        <p:cTn id="29" dur="500" fill="hold"/>
                                        <p:tgtEl>
                                          <p:spTgt spid="554"/>
                                        </p:tgtEl>
                                        <p:attrNameLst>
                                          <p:attrName>ppt_x</p:attrName>
                                        </p:attrNameLst>
                                      </p:cBhvr>
                                      <p:tavLst>
                                        <p:tav tm="0">
                                          <p:val>
                                            <p:strVal val="#ppt_x-#ppt_w/2"/>
                                          </p:val>
                                        </p:tav>
                                        <p:tav tm="100000">
                                          <p:val>
                                            <p:strVal val="#ppt_x"/>
                                          </p:val>
                                        </p:tav>
                                      </p:tavLst>
                                    </p:anim>
                                    <p:anim calcmode="lin" valueType="num">
                                      <p:cBhvr>
                                        <p:cTn id="30" dur="500" fill="hold"/>
                                        <p:tgtEl>
                                          <p:spTgt spid="554"/>
                                        </p:tgtEl>
                                        <p:attrNameLst>
                                          <p:attrName>ppt_y</p:attrName>
                                        </p:attrNameLst>
                                      </p:cBhvr>
                                      <p:tavLst>
                                        <p:tav tm="0">
                                          <p:val>
                                            <p:strVal val="#ppt_y"/>
                                          </p:val>
                                        </p:tav>
                                        <p:tav tm="100000">
                                          <p:val>
                                            <p:strVal val="#ppt_y"/>
                                          </p:val>
                                        </p:tav>
                                      </p:tavLst>
                                    </p:anim>
                                    <p:anim calcmode="lin" valueType="num">
                                      <p:cBhvr>
                                        <p:cTn id="31" dur="500" fill="hold"/>
                                        <p:tgtEl>
                                          <p:spTgt spid="554"/>
                                        </p:tgtEl>
                                        <p:attrNameLst>
                                          <p:attrName>ppt_w</p:attrName>
                                        </p:attrNameLst>
                                      </p:cBhvr>
                                      <p:tavLst>
                                        <p:tav tm="0">
                                          <p:val>
                                            <p:fltVal val="0"/>
                                          </p:val>
                                        </p:tav>
                                        <p:tav tm="100000">
                                          <p:val>
                                            <p:strVal val="#ppt_w"/>
                                          </p:val>
                                        </p:tav>
                                      </p:tavLst>
                                    </p:anim>
                                    <p:anim calcmode="lin" valueType="num">
                                      <p:cBhvr>
                                        <p:cTn id="32" dur="500" fill="hold"/>
                                        <p:tgtEl>
                                          <p:spTgt spid="554"/>
                                        </p:tgtEl>
                                        <p:attrNameLst>
                                          <p:attrName>ppt_h</p:attrName>
                                        </p:attrNameLst>
                                      </p:cBhvr>
                                      <p:tavLst>
                                        <p:tav tm="0">
                                          <p:val>
                                            <p:strVal val="#ppt_h"/>
                                          </p:val>
                                        </p:tav>
                                        <p:tav tm="100000">
                                          <p:val>
                                            <p:strVal val="#ppt_h"/>
                                          </p:val>
                                        </p:tav>
                                      </p:tavLst>
                                    </p:anim>
                                  </p:childTnLst>
                                </p:cTn>
                              </p:par>
                            </p:childTnLst>
                          </p:cTn>
                        </p:par>
                        <p:par>
                          <p:cTn id="33" fill="hold">
                            <p:stCondLst>
                              <p:cond delay="2500"/>
                            </p:stCondLst>
                            <p:childTnLst>
                              <p:par>
                                <p:cTn id="34" presetID="16" presetClass="entr" presetSubtype="21" fill="hold" nodeType="afterEffect">
                                  <p:stCondLst>
                                    <p:cond delay="0"/>
                                  </p:stCondLst>
                                  <p:childTnLst>
                                    <p:set>
                                      <p:cBhvr>
                                        <p:cTn id="35" dur="1" fill="hold">
                                          <p:stCondLst>
                                            <p:cond delay="0"/>
                                          </p:stCondLst>
                                        </p:cTn>
                                        <p:tgtEl>
                                          <p:spTgt spid="557"/>
                                        </p:tgtEl>
                                        <p:attrNameLst>
                                          <p:attrName>style.visibility</p:attrName>
                                        </p:attrNameLst>
                                      </p:cBhvr>
                                      <p:to>
                                        <p:strVal val="visible"/>
                                      </p:to>
                                    </p:set>
                                    <p:animEffect transition="in" filter="barn(inVertical)">
                                      <p:cBhvr>
                                        <p:cTn id="36" dur="500"/>
                                        <p:tgtEl>
                                          <p:spTgt spid="557"/>
                                        </p:tgtEl>
                                      </p:cBhvr>
                                    </p:animEffect>
                                  </p:childTnLst>
                                </p:cTn>
                              </p:par>
                            </p:childTnLst>
                          </p:cTn>
                        </p:par>
                        <p:par>
                          <p:cTn id="37" fill="hold">
                            <p:stCondLst>
                              <p:cond delay="3000"/>
                            </p:stCondLst>
                            <p:childTnLst>
                              <p:par>
                                <p:cTn id="38" presetID="17" presetClass="entr" presetSubtype="8" fill="hold" nodeType="afterEffect">
                                  <p:stCondLst>
                                    <p:cond delay="0"/>
                                  </p:stCondLst>
                                  <p:childTnLst>
                                    <p:set>
                                      <p:cBhvr>
                                        <p:cTn id="39" dur="1" fill="hold">
                                          <p:stCondLst>
                                            <p:cond delay="0"/>
                                          </p:stCondLst>
                                        </p:cTn>
                                        <p:tgtEl>
                                          <p:spTgt spid="561"/>
                                        </p:tgtEl>
                                        <p:attrNameLst>
                                          <p:attrName>style.visibility</p:attrName>
                                        </p:attrNameLst>
                                      </p:cBhvr>
                                      <p:to>
                                        <p:strVal val="visible"/>
                                      </p:to>
                                    </p:set>
                                    <p:anim calcmode="lin" valueType="num">
                                      <p:cBhvr>
                                        <p:cTn id="40" dur="500" fill="hold"/>
                                        <p:tgtEl>
                                          <p:spTgt spid="561"/>
                                        </p:tgtEl>
                                        <p:attrNameLst>
                                          <p:attrName>ppt_x</p:attrName>
                                        </p:attrNameLst>
                                      </p:cBhvr>
                                      <p:tavLst>
                                        <p:tav tm="0">
                                          <p:val>
                                            <p:strVal val="#ppt_x-#ppt_w/2"/>
                                          </p:val>
                                        </p:tav>
                                        <p:tav tm="100000">
                                          <p:val>
                                            <p:strVal val="#ppt_x"/>
                                          </p:val>
                                        </p:tav>
                                      </p:tavLst>
                                    </p:anim>
                                    <p:anim calcmode="lin" valueType="num">
                                      <p:cBhvr>
                                        <p:cTn id="41" dur="500" fill="hold"/>
                                        <p:tgtEl>
                                          <p:spTgt spid="561"/>
                                        </p:tgtEl>
                                        <p:attrNameLst>
                                          <p:attrName>ppt_y</p:attrName>
                                        </p:attrNameLst>
                                      </p:cBhvr>
                                      <p:tavLst>
                                        <p:tav tm="0">
                                          <p:val>
                                            <p:strVal val="#ppt_y"/>
                                          </p:val>
                                        </p:tav>
                                        <p:tav tm="100000">
                                          <p:val>
                                            <p:strVal val="#ppt_y"/>
                                          </p:val>
                                        </p:tav>
                                      </p:tavLst>
                                    </p:anim>
                                    <p:anim calcmode="lin" valueType="num">
                                      <p:cBhvr>
                                        <p:cTn id="42" dur="500" fill="hold"/>
                                        <p:tgtEl>
                                          <p:spTgt spid="561"/>
                                        </p:tgtEl>
                                        <p:attrNameLst>
                                          <p:attrName>ppt_w</p:attrName>
                                        </p:attrNameLst>
                                      </p:cBhvr>
                                      <p:tavLst>
                                        <p:tav tm="0">
                                          <p:val>
                                            <p:fltVal val="0"/>
                                          </p:val>
                                        </p:tav>
                                        <p:tav tm="100000">
                                          <p:val>
                                            <p:strVal val="#ppt_w"/>
                                          </p:val>
                                        </p:tav>
                                      </p:tavLst>
                                    </p:anim>
                                    <p:anim calcmode="lin" valueType="num">
                                      <p:cBhvr>
                                        <p:cTn id="43" dur="500" fill="hold"/>
                                        <p:tgtEl>
                                          <p:spTgt spid="561"/>
                                        </p:tgtEl>
                                        <p:attrNameLst>
                                          <p:attrName>ppt_h</p:attrName>
                                        </p:attrNameLst>
                                      </p:cBhvr>
                                      <p:tavLst>
                                        <p:tav tm="0">
                                          <p:val>
                                            <p:strVal val="#ppt_h"/>
                                          </p:val>
                                        </p:tav>
                                        <p:tav tm="100000">
                                          <p:val>
                                            <p:strVal val="#ppt_h"/>
                                          </p:val>
                                        </p:tav>
                                      </p:tavLst>
                                    </p:anim>
                                  </p:childTnLst>
                                </p:cTn>
                              </p:par>
                            </p:childTnLst>
                          </p:cTn>
                        </p:par>
                        <p:par>
                          <p:cTn id="44" fill="hold">
                            <p:stCondLst>
                              <p:cond delay="3500"/>
                            </p:stCondLst>
                            <p:childTnLst>
                              <p:par>
                                <p:cTn id="45" presetID="16" presetClass="entr" presetSubtype="21" fill="hold" nodeType="afterEffect">
                                  <p:stCondLst>
                                    <p:cond delay="0"/>
                                  </p:stCondLst>
                                  <p:childTnLst>
                                    <p:set>
                                      <p:cBhvr>
                                        <p:cTn id="46" dur="1" fill="hold">
                                          <p:stCondLst>
                                            <p:cond delay="0"/>
                                          </p:stCondLst>
                                        </p:cTn>
                                        <p:tgtEl>
                                          <p:spTgt spid="564"/>
                                        </p:tgtEl>
                                        <p:attrNameLst>
                                          <p:attrName>style.visibility</p:attrName>
                                        </p:attrNameLst>
                                      </p:cBhvr>
                                      <p:to>
                                        <p:strVal val="visible"/>
                                      </p:to>
                                    </p:set>
                                    <p:animEffect transition="in" filter="barn(inVertical)">
                                      <p:cBhvr>
                                        <p:cTn id="47" dur="500"/>
                                        <p:tgtEl>
                                          <p:spTgt spid="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286428" y="4706213"/>
            <a:ext cx="2461336" cy="554008"/>
            <a:chOff x="1962782" y="3317604"/>
            <a:chExt cx="3102392" cy="554008"/>
          </a:xfrm>
        </p:grpSpPr>
        <p:sp>
          <p:nvSpPr>
            <p:cNvPr id="32" name="矩形: 圆角 31"/>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矩形 32"/>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4 (256*256) </a:t>
              </a:r>
              <a:endParaRPr lang="zh-CN" altLang="en-US" sz="2400" dirty="0">
                <a:latin typeface="+mj-lt"/>
              </a:endParaRPr>
            </a:p>
          </p:txBody>
        </p:sp>
      </p:grpSp>
      <p:grpSp>
        <p:nvGrpSpPr>
          <p:cNvPr id="34" name="组合 33"/>
          <p:cNvGrpSpPr/>
          <p:nvPr/>
        </p:nvGrpSpPr>
        <p:grpSpPr>
          <a:xfrm>
            <a:off x="4952611" y="4706213"/>
            <a:ext cx="2461336" cy="554008"/>
            <a:chOff x="1962782" y="3317604"/>
            <a:chExt cx="3102392"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5 (256*256) </a:t>
              </a:r>
              <a:endParaRPr lang="zh-CN" altLang="en-US" sz="2400" dirty="0">
                <a:latin typeface="+mj-lt"/>
              </a:endParaRPr>
            </a:p>
          </p:txBody>
        </p:sp>
      </p:grpSp>
      <p:grpSp>
        <p:nvGrpSpPr>
          <p:cNvPr id="37" name="组合 36"/>
          <p:cNvGrpSpPr/>
          <p:nvPr/>
        </p:nvGrpSpPr>
        <p:grpSpPr>
          <a:xfrm>
            <a:off x="8402893" y="4706213"/>
            <a:ext cx="2461336" cy="554008"/>
            <a:chOff x="1962782" y="3317604"/>
            <a:chExt cx="3102392" cy="554008"/>
          </a:xfrm>
        </p:grpSpPr>
        <p:sp>
          <p:nvSpPr>
            <p:cNvPr id="38" name="矩形: 圆角 37"/>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9" name="矩形 38"/>
            <p:cNvSpPr/>
            <p:nvPr/>
          </p:nvSpPr>
          <p:spPr>
            <a:xfrm>
              <a:off x="2182443" y="3384550"/>
              <a:ext cx="2882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6 (256*256) </a:t>
              </a:r>
              <a:endParaRPr lang="zh-CN" altLang="en-US" sz="2400" dirty="0">
                <a:latin typeface="+mj-lt"/>
              </a:endParaRPr>
            </a:p>
          </p:txBody>
        </p:sp>
      </p:grpSp>
      <p:grpSp>
        <p:nvGrpSpPr>
          <p:cNvPr id="18" name="组合 17"/>
          <p:cNvGrpSpPr/>
          <p:nvPr/>
        </p:nvGrpSpPr>
        <p:grpSpPr>
          <a:xfrm>
            <a:off x="3972956" y="757495"/>
            <a:ext cx="3690021" cy="840284"/>
            <a:chOff x="3135993" y="1051060"/>
            <a:chExt cx="3690021" cy="840284"/>
          </a:xfrm>
        </p:grpSpPr>
        <p:sp>
          <p:nvSpPr>
            <p:cNvPr id="19" name="矩形: 圆角 18"/>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矩形 19"/>
            <p:cNvSpPr/>
            <p:nvPr/>
          </p:nvSpPr>
          <p:spPr>
            <a:xfrm>
              <a:off x="4360731" y="1333399"/>
              <a:ext cx="2120658"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半色调处理</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21" name="矩形 20"/>
            <p:cNvSpPr/>
            <p:nvPr/>
          </p:nvSpPr>
          <p:spPr>
            <a:xfrm>
              <a:off x="3295769" y="1051060"/>
              <a:ext cx="309880" cy="829945"/>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2" name="直接连接符 21"/>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custDataLst>
              <p:tags r:id="rId1"/>
            </p:custDataLst>
          </p:nvPr>
        </p:nvPicPr>
        <p:blipFill>
          <a:blip r:embed="rId2"/>
          <a:stretch>
            <a:fillRect/>
          </a:stretch>
        </p:blipFill>
        <p:spPr>
          <a:xfrm>
            <a:off x="1391920" y="2136775"/>
            <a:ext cx="2424430" cy="240157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952365" y="2085340"/>
            <a:ext cx="2406650" cy="245300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8495030" y="2085340"/>
            <a:ext cx="2281555" cy="2401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barn(inVertical)">
                                      <p:cBhvr>
                                        <p:cTn id="14" dur="500"/>
                                        <p:tgtEl>
                                          <p:spTgt spid="31"/>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arn(inVertical)">
                                      <p:cBhvr>
                                        <p:cTn id="18" dur="500"/>
                                        <p:tgtEl>
                                          <p:spTgt spid="34"/>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arn(inVertic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383445" y="5122656"/>
            <a:ext cx="2595005" cy="554008"/>
            <a:chOff x="1962782" y="3317604"/>
            <a:chExt cx="3028731"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2220503" y="3384550"/>
              <a:ext cx="262099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7</a:t>
              </a:r>
              <a:r>
                <a:rPr lang="zh-CN" altLang="en-US" sz="2400" dirty="0">
                  <a:latin typeface="+mj-lt"/>
                </a:rPr>
                <a:t>（</a:t>
              </a:r>
              <a:r>
                <a:rPr lang="en-US" altLang="zh-CN" sz="2400" dirty="0">
                  <a:latin typeface="+mj-lt"/>
                </a:rPr>
                <a:t>512*512</a:t>
              </a:r>
              <a:r>
                <a:rPr lang="zh-CN" altLang="en-US" sz="2400" dirty="0">
                  <a:latin typeface="+mj-lt"/>
                </a:rPr>
                <a:t>） </a:t>
              </a:r>
              <a:endParaRPr lang="zh-CN" altLang="en-US" sz="2400" dirty="0">
                <a:latin typeface="+mj-lt"/>
              </a:endParaRPr>
            </a:p>
          </p:txBody>
        </p:sp>
      </p:grpSp>
      <p:grpSp>
        <p:nvGrpSpPr>
          <p:cNvPr id="38" name="组合 37"/>
          <p:cNvGrpSpPr/>
          <p:nvPr/>
        </p:nvGrpSpPr>
        <p:grpSpPr>
          <a:xfrm>
            <a:off x="7382731" y="5122656"/>
            <a:ext cx="2425824" cy="554008"/>
            <a:chOff x="1962782" y="3317604"/>
            <a:chExt cx="3028731" cy="554008"/>
          </a:xfrm>
        </p:grpSpPr>
        <p:sp>
          <p:nvSpPr>
            <p:cNvPr id="39" name="矩形: 圆角 38"/>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40" name="矩形 39"/>
            <p:cNvSpPr/>
            <p:nvPr/>
          </p:nvSpPr>
          <p:spPr>
            <a:xfrm>
              <a:off x="2177568" y="3384550"/>
              <a:ext cx="2608298" cy="461665"/>
            </a:xfrm>
            <a:prstGeom prst="rect">
              <a:avLst/>
            </a:prstGeom>
          </p:spPr>
          <p:txBody>
            <a:bodyPr wrap="square">
              <a:spAutoFit/>
            </a:bodyPr>
            <a:lstStyle/>
            <a:p>
              <a:pPr fontAlgn="base">
                <a:spcAft>
                  <a:spcPct val="0"/>
                </a:spcAft>
                <a:defRPr/>
              </a:pPr>
              <a:r>
                <a:rPr lang="zh-CN" altLang="en-US" sz="2400" dirty="0">
                  <a:latin typeface="+mj-lt"/>
                </a:rPr>
                <a:t>图</a:t>
              </a:r>
              <a:r>
                <a:rPr lang="en-US" altLang="zh-CN" sz="2400" dirty="0">
                  <a:latin typeface="+mj-lt"/>
                </a:rPr>
                <a:t>8</a:t>
              </a:r>
              <a:r>
                <a:rPr lang="zh-CN" altLang="en-US" sz="2400" dirty="0">
                  <a:latin typeface="+mj-lt"/>
                </a:rPr>
                <a:t>（</a:t>
              </a:r>
              <a:r>
                <a:rPr lang="en-US" altLang="zh-CN" sz="2400" dirty="0">
                  <a:latin typeface="+mj-lt"/>
                </a:rPr>
                <a:t>512*512</a:t>
              </a:r>
              <a:r>
                <a:rPr lang="zh-CN" altLang="en-US" sz="2400" dirty="0">
                  <a:latin typeface="+mj-lt"/>
                </a:rPr>
                <a:t>）</a:t>
              </a:r>
              <a:endParaRPr lang="en-US" altLang="zh-CN" sz="2400" dirty="0">
                <a:latin typeface="+mj-lt"/>
              </a:endParaRPr>
            </a:p>
          </p:txBody>
        </p:sp>
      </p:grpSp>
      <p:grpSp>
        <p:nvGrpSpPr>
          <p:cNvPr id="43" name="组合 42"/>
          <p:cNvGrpSpPr/>
          <p:nvPr/>
        </p:nvGrpSpPr>
        <p:grpSpPr>
          <a:xfrm>
            <a:off x="3983127" y="757495"/>
            <a:ext cx="4225747" cy="840284"/>
            <a:chOff x="3135993" y="1051060"/>
            <a:chExt cx="3429368" cy="840284"/>
          </a:xfrm>
        </p:grpSpPr>
        <p:sp>
          <p:nvSpPr>
            <p:cNvPr id="44" name="矩形: 圆角 43"/>
            <p:cNvSpPr/>
            <p:nvPr/>
          </p:nvSpPr>
          <p:spPr>
            <a:xfrm>
              <a:off x="3839427" y="1280937"/>
              <a:ext cx="2625724"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5" name="矩形 44"/>
            <p:cNvSpPr/>
            <p:nvPr/>
          </p:nvSpPr>
          <p:spPr>
            <a:xfrm>
              <a:off x="4100078" y="1333399"/>
              <a:ext cx="2465283" cy="52322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分存到两个子图</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46" name="矩形 45"/>
            <p:cNvSpPr/>
            <p:nvPr/>
          </p:nvSpPr>
          <p:spPr>
            <a:xfrm>
              <a:off x="3295769" y="1051060"/>
              <a:ext cx="251480" cy="829945"/>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47" name="直接连接符 4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custDataLst>
              <p:tags r:id="rId1"/>
            </p:custDataLst>
          </p:nvPr>
        </p:nvPicPr>
        <p:blipFill>
          <a:blip r:embed="rId2"/>
          <a:stretch>
            <a:fillRect/>
          </a:stretch>
        </p:blipFill>
        <p:spPr>
          <a:xfrm>
            <a:off x="2281555" y="1911350"/>
            <a:ext cx="3105785" cy="311086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993890" y="1911350"/>
            <a:ext cx="3203575" cy="3208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ppt_x</p:attrName>
                                        </p:attrNameLst>
                                      </p:cBhvr>
                                      <p:tavLst>
                                        <p:tav tm="0">
                                          <p:val>
                                            <p:strVal val="#ppt_x-#ppt_w/2"/>
                                          </p:val>
                                        </p:tav>
                                        <p:tav tm="100000">
                                          <p:val>
                                            <p:strVal val="#ppt_x"/>
                                          </p:val>
                                        </p:tav>
                                      </p:tavLst>
                                    </p:anim>
                                    <p:anim calcmode="lin" valueType="num">
                                      <p:cBhvr>
                                        <p:cTn id="8" dur="500" fill="hold"/>
                                        <p:tgtEl>
                                          <p:spTgt spid="43"/>
                                        </p:tgtEl>
                                        <p:attrNameLst>
                                          <p:attrName>ppt_y</p:attrName>
                                        </p:attrNameLst>
                                      </p:cBhvr>
                                      <p:tavLst>
                                        <p:tav tm="0">
                                          <p:val>
                                            <p:strVal val="#ppt_y"/>
                                          </p:val>
                                        </p:tav>
                                        <p:tav tm="100000">
                                          <p:val>
                                            <p:strVal val="#ppt_y"/>
                                          </p:val>
                                        </p:tav>
                                      </p:tavLst>
                                    </p:anim>
                                    <p:anim calcmode="lin" valueType="num">
                                      <p:cBhvr>
                                        <p:cTn id="9" dur="500" fill="hold"/>
                                        <p:tgtEl>
                                          <p:spTgt spid="43"/>
                                        </p:tgtEl>
                                        <p:attrNameLst>
                                          <p:attrName>ppt_w</p:attrName>
                                        </p:attrNameLst>
                                      </p:cBhvr>
                                      <p:tavLst>
                                        <p:tav tm="0">
                                          <p:val>
                                            <p:fltVal val="0"/>
                                          </p:val>
                                        </p:tav>
                                        <p:tav tm="100000">
                                          <p:val>
                                            <p:strVal val="#ppt_w"/>
                                          </p:val>
                                        </p:tav>
                                      </p:tavLst>
                                    </p:anim>
                                    <p:anim calcmode="lin" valueType="num">
                                      <p:cBhvr>
                                        <p:cTn id="10" dur="500" fill="hold"/>
                                        <p:tgtEl>
                                          <p:spTgt spid="4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arn(inVertical)">
                                      <p:cBhvr>
                                        <p:cTn id="14" dur="500"/>
                                        <p:tgtEl>
                                          <p:spTgt spid="34"/>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barn(inVertical)">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987780" y="5513958"/>
            <a:ext cx="2306653" cy="554008"/>
            <a:chOff x="1962782" y="3317604"/>
            <a:chExt cx="3028732" cy="554008"/>
          </a:xfrm>
        </p:grpSpPr>
        <p:sp>
          <p:nvSpPr>
            <p:cNvPr id="35" name="矩形: 圆角 34"/>
            <p:cNvSpPr/>
            <p:nvPr/>
          </p:nvSpPr>
          <p:spPr>
            <a:xfrm>
              <a:off x="1962782" y="3317604"/>
              <a:ext cx="3028731" cy="554008"/>
            </a:xfrm>
            <a:prstGeom prst="roundRect">
              <a:avLst>
                <a:gd name="adj" fmla="val 10759"/>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6" name="矩形 35"/>
            <p:cNvSpPr/>
            <p:nvPr/>
          </p:nvSpPr>
          <p:spPr>
            <a:xfrm>
              <a:off x="1962783" y="3384550"/>
              <a:ext cx="3028731" cy="461665"/>
            </a:xfrm>
            <a:prstGeom prst="rect">
              <a:avLst/>
            </a:prstGeom>
          </p:spPr>
          <p:txBody>
            <a:bodyPr wrap="square">
              <a:spAutoFit/>
            </a:bodyPr>
            <a:lstStyle/>
            <a:p>
              <a:pPr fontAlgn="base">
                <a:spcAft>
                  <a:spcPct val="0"/>
                </a:spcAft>
                <a:defRPr/>
              </a:pPr>
              <a:r>
                <a:rPr lang="zh-CN" altLang="en-US" sz="2400" dirty="0">
                  <a:latin typeface="+mj-lt"/>
                </a:rPr>
                <a:t> 图</a:t>
              </a:r>
              <a:r>
                <a:rPr lang="en-US" altLang="zh-CN" sz="2400" dirty="0">
                  <a:latin typeface="+mj-lt"/>
                </a:rPr>
                <a:t>9 </a:t>
              </a:r>
              <a:r>
                <a:rPr lang="zh-CN" altLang="en-US" sz="2400" dirty="0">
                  <a:latin typeface="+mj-lt"/>
                </a:rPr>
                <a:t>（</a:t>
              </a:r>
              <a:r>
                <a:rPr lang="en-US" altLang="zh-CN" sz="2400" dirty="0">
                  <a:latin typeface="+mj-lt"/>
                </a:rPr>
                <a:t>512*512</a:t>
              </a:r>
              <a:r>
                <a:rPr lang="zh-CN" altLang="en-US" sz="2400" dirty="0">
                  <a:latin typeface="+mj-lt"/>
                </a:rPr>
                <a:t>）</a:t>
              </a:r>
              <a:endParaRPr lang="zh-CN" altLang="en-US" sz="2400" dirty="0">
                <a:latin typeface="+mj-lt"/>
              </a:endParaRPr>
            </a:p>
          </p:txBody>
        </p:sp>
      </p:grpSp>
      <p:grpSp>
        <p:nvGrpSpPr>
          <p:cNvPr id="16" name="组合 15"/>
          <p:cNvGrpSpPr/>
          <p:nvPr/>
        </p:nvGrpSpPr>
        <p:grpSpPr>
          <a:xfrm>
            <a:off x="3793451" y="1350354"/>
            <a:ext cx="4695311" cy="763004"/>
            <a:chOff x="4397979" y="1511803"/>
            <a:chExt cx="4695311" cy="763004"/>
          </a:xfrm>
        </p:grpSpPr>
        <p:sp>
          <p:nvSpPr>
            <p:cNvPr id="17" name="矩形: 圆角 16"/>
            <p:cNvSpPr/>
            <p:nvPr/>
          </p:nvSpPr>
          <p:spPr>
            <a:xfrm>
              <a:off x="4512179" y="1596162"/>
              <a:ext cx="4492781" cy="625978"/>
            </a:xfrm>
            <a:prstGeom prst="roundRect">
              <a:avLst/>
            </a:prstGeom>
            <a:solidFill>
              <a:srgbClr val="0F73EE">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18" name="组合 17"/>
            <p:cNvGrpSpPr/>
            <p:nvPr/>
          </p:nvGrpSpPr>
          <p:grpSpPr>
            <a:xfrm>
              <a:off x="4397979" y="1511803"/>
              <a:ext cx="4695311" cy="763004"/>
              <a:chOff x="4397979" y="1511803"/>
              <a:chExt cx="4695311" cy="763004"/>
            </a:xfrm>
          </p:grpSpPr>
          <p:sp>
            <p:nvSpPr>
              <p:cNvPr id="19" name="Freeform 17"/>
              <p:cNvSpPr/>
              <p:nvPr/>
            </p:nvSpPr>
            <p:spPr bwMode="auto">
              <a:xfrm>
                <a:off x="4397979" y="1560722"/>
                <a:ext cx="76200" cy="714085"/>
              </a:xfrm>
              <a:custGeom>
                <a:avLst/>
                <a:gdLst>
                  <a:gd name="T0" fmla="*/ 13 w 25"/>
                  <a:gd name="T1" fmla="*/ 0 h 249"/>
                  <a:gd name="T2" fmla="*/ 25 w 25"/>
                  <a:gd name="T3" fmla="*/ 13 h 249"/>
                  <a:gd name="T4" fmla="*/ 16 w 25"/>
                  <a:gd name="T5" fmla="*/ 25 h 249"/>
                  <a:gd name="T6" fmla="*/ 16 w 25"/>
                  <a:gd name="T7" fmla="*/ 224 h 249"/>
                  <a:gd name="T8" fmla="*/ 25 w 25"/>
                  <a:gd name="T9" fmla="*/ 236 h 249"/>
                  <a:gd name="T10" fmla="*/ 13 w 25"/>
                  <a:gd name="T11" fmla="*/ 249 h 249"/>
                  <a:gd name="T12" fmla="*/ 0 w 25"/>
                  <a:gd name="T13" fmla="*/ 236 h 249"/>
                  <a:gd name="T14" fmla="*/ 9 w 25"/>
                  <a:gd name="T15" fmla="*/ 224 h 249"/>
                  <a:gd name="T16" fmla="*/ 9 w 25"/>
                  <a:gd name="T17" fmla="*/ 25 h 249"/>
                  <a:gd name="T18" fmla="*/ 0 w 25"/>
                  <a:gd name="T19" fmla="*/ 13 h 249"/>
                  <a:gd name="T20" fmla="*/ 13 w 25"/>
                  <a:gd name="T2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9">
                    <a:moveTo>
                      <a:pt x="13" y="0"/>
                    </a:moveTo>
                    <a:cubicBezTo>
                      <a:pt x="20" y="0"/>
                      <a:pt x="25" y="7"/>
                      <a:pt x="25" y="13"/>
                    </a:cubicBezTo>
                    <a:cubicBezTo>
                      <a:pt x="25" y="19"/>
                      <a:pt x="22" y="24"/>
                      <a:pt x="16" y="25"/>
                    </a:cubicBezTo>
                    <a:cubicBezTo>
                      <a:pt x="16" y="224"/>
                      <a:pt x="16" y="224"/>
                      <a:pt x="16" y="224"/>
                    </a:cubicBezTo>
                    <a:cubicBezTo>
                      <a:pt x="22" y="225"/>
                      <a:pt x="25" y="230"/>
                      <a:pt x="25" y="236"/>
                    </a:cubicBezTo>
                    <a:cubicBezTo>
                      <a:pt x="25" y="242"/>
                      <a:pt x="20" y="249"/>
                      <a:pt x="13" y="249"/>
                    </a:cubicBezTo>
                    <a:cubicBezTo>
                      <a:pt x="6" y="249"/>
                      <a:pt x="0" y="242"/>
                      <a:pt x="0" y="236"/>
                    </a:cubicBezTo>
                    <a:cubicBezTo>
                      <a:pt x="0" y="230"/>
                      <a:pt x="4" y="225"/>
                      <a:pt x="9" y="224"/>
                    </a:cubicBezTo>
                    <a:cubicBezTo>
                      <a:pt x="9" y="25"/>
                      <a:pt x="9" y="25"/>
                      <a:pt x="9" y="25"/>
                    </a:cubicBezTo>
                    <a:cubicBezTo>
                      <a:pt x="4" y="24"/>
                      <a:pt x="0" y="19"/>
                      <a:pt x="0" y="13"/>
                    </a:cubicBezTo>
                    <a:cubicBezTo>
                      <a:pt x="0" y="6"/>
                      <a:pt x="6" y="0"/>
                      <a:pt x="13" y="0"/>
                    </a:cubicBezTo>
                    <a:close/>
                  </a:path>
                </a:pathLst>
              </a:custGeom>
              <a:solidFill>
                <a:srgbClr val="0F73EE"/>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4599752" y="1511803"/>
                <a:ext cx="4493538" cy="671722"/>
              </a:xfrm>
              <a:prstGeom prst="rect">
                <a:avLst/>
              </a:prstGeom>
            </p:spPr>
            <p:txBody>
              <a:bodyPr wrap="none">
                <a:spAutoFit/>
              </a:bodyPr>
              <a:lstStyle/>
              <a:p>
                <a:pPr lvl="0">
                  <a:lnSpc>
                    <a:spcPct val="150000"/>
                  </a:lnSpc>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将两个子图合并恢复原图：</a:t>
                </a:r>
                <a:endPar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grpSp>
        <p:nvGrpSpPr>
          <p:cNvPr id="21" name="组合 20"/>
          <p:cNvGrpSpPr/>
          <p:nvPr/>
        </p:nvGrpSpPr>
        <p:grpSpPr>
          <a:xfrm>
            <a:off x="4176722" y="476597"/>
            <a:ext cx="3690021" cy="840284"/>
            <a:chOff x="3135993" y="1051060"/>
            <a:chExt cx="3690021" cy="840284"/>
          </a:xfrm>
        </p:grpSpPr>
        <p:sp>
          <p:nvSpPr>
            <p:cNvPr id="22" name="矩形: 圆角 21"/>
            <p:cNvSpPr/>
            <p:nvPr/>
          </p:nvSpPr>
          <p:spPr>
            <a:xfrm>
              <a:off x="3839426" y="1280937"/>
              <a:ext cx="2986588" cy="610407"/>
            </a:xfrm>
            <a:prstGeom prst="roundRect">
              <a:avLst>
                <a:gd name="adj" fmla="val 13726"/>
              </a:avLst>
            </a:prstGeom>
            <a:solidFill>
              <a:srgbClr val="0F73EE"/>
            </a:solidFill>
            <a:ln w="19050">
              <a:solidFill>
                <a:schemeClr val="bg1"/>
              </a:solidFill>
              <a:prstDash val="sysDot"/>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矩形 22"/>
            <p:cNvSpPr/>
            <p:nvPr/>
          </p:nvSpPr>
          <p:spPr>
            <a:xfrm>
              <a:off x="4575387" y="1333399"/>
              <a:ext cx="1906001" cy="521970"/>
            </a:xfrm>
            <a:prstGeom prst="rect">
              <a:avLst/>
            </a:prstGeom>
          </p:spPr>
          <p:txBody>
            <a:bodyPr wrap="square">
              <a:spAutoFit/>
            </a:bodyPr>
            <a:lstStyle/>
            <a:p>
              <a:pPr fontAlgn="base">
                <a:spcAft>
                  <a:spcPct val="0"/>
                </a:spcAft>
                <a:defRPr/>
              </a:pPr>
              <a:r>
                <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密图出现</a:t>
              </a:r>
              <a:endParaRPr lang="zh-CN" altLang="en-US" sz="2800" dirty="0">
                <a:solidFill>
                  <a:schemeClr val="bg1"/>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26" name="矩形 25"/>
            <p:cNvSpPr/>
            <p:nvPr/>
          </p:nvSpPr>
          <p:spPr>
            <a:xfrm>
              <a:off x="3295769" y="1051060"/>
              <a:ext cx="309880" cy="829945"/>
            </a:xfrm>
            <a:prstGeom prst="rect">
              <a:avLst/>
            </a:prstGeom>
          </p:spPr>
          <p:txBody>
            <a:bodyPr wrap="none">
              <a:spAutoFit/>
            </a:bodyPr>
            <a:lstStyle/>
            <a:p>
              <a:endParaRPr lang="zh-CN" altLang="en-US" sz="4800" b="1" i="1" dirty="0">
                <a:solidFill>
                  <a:schemeClr val="accent5">
                    <a:lumMod val="50000"/>
                  </a:schemeClr>
                </a:solidFill>
                <a:latin typeface="+mj-lt"/>
              </a:endParaRPr>
            </a:p>
          </p:txBody>
        </p:sp>
        <p:cxnSp>
          <p:nvCxnSpPr>
            <p:cNvPr id="27" name="直接连接符 26"/>
            <p:cNvCxnSpPr/>
            <p:nvPr/>
          </p:nvCxnSpPr>
          <p:spPr>
            <a:xfrm>
              <a:off x="3135993" y="1748864"/>
              <a:ext cx="703433" cy="0"/>
            </a:xfrm>
            <a:prstGeom prst="line">
              <a:avLst/>
            </a:prstGeom>
            <a:ln w="19050">
              <a:solidFill>
                <a:schemeClr val="accent5">
                  <a:lumMod val="5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custDataLst>
              <p:tags r:id="rId1"/>
            </p:custDataLst>
          </p:nvPr>
        </p:nvPicPr>
        <p:blipFill>
          <a:blip r:embed="rId2"/>
          <a:stretch>
            <a:fillRect/>
          </a:stretch>
        </p:blipFill>
        <p:spPr>
          <a:xfrm>
            <a:off x="4453255" y="2091690"/>
            <a:ext cx="3413760" cy="3419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ppt_w/2"/>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ppt_w</p:attrName>
                                        </p:attrNameLst>
                                      </p:cBhvr>
                                      <p:tavLst>
                                        <p:tav tm="0">
                                          <p:val>
                                            <p:fltVal val="0"/>
                                          </p:val>
                                        </p:tav>
                                        <p:tav tm="100000">
                                          <p:val>
                                            <p:strVal val="#ppt_w"/>
                                          </p:val>
                                        </p:tav>
                                      </p:tavLst>
                                    </p:anim>
                                    <p:anim calcmode="lin" valueType="num">
                                      <p:cBhvr>
                                        <p:cTn id="10" dur="500" fill="hold"/>
                                        <p:tgtEl>
                                          <p:spTgt spid="21"/>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ppt_x</p:attrName>
                                        </p:attrNameLst>
                                      </p:cBhvr>
                                      <p:tavLst>
                                        <p:tav tm="0">
                                          <p:val>
                                            <p:strVal val="#ppt_x-#ppt_w/2"/>
                                          </p:val>
                                        </p:tav>
                                        <p:tav tm="100000">
                                          <p:val>
                                            <p:strVal val="#ppt_x"/>
                                          </p:val>
                                        </p:tav>
                                      </p:tavLst>
                                    </p:anim>
                                    <p:anim calcmode="lin" valueType="num">
                                      <p:cBhvr>
                                        <p:cTn id="15" dur="500" fill="hold"/>
                                        <p:tgtEl>
                                          <p:spTgt spid="16"/>
                                        </p:tgtEl>
                                        <p:attrNameLst>
                                          <p:attrName>ppt_y</p:attrName>
                                        </p:attrNameLst>
                                      </p:cBhvr>
                                      <p:tavLst>
                                        <p:tav tm="0">
                                          <p:val>
                                            <p:strVal val="#ppt_y"/>
                                          </p:val>
                                        </p:tav>
                                        <p:tav tm="100000">
                                          <p:val>
                                            <p:strVal val="#ppt_y"/>
                                          </p:val>
                                        </p:tav>
                                      </p:tavLst>
                                    </p:anim>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barn(inVertical)">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254643" y="300942"/>
            <a:ext cx="11678856" cy="629662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483561" y="730480"/>
            <a:ext cx="859790" cy="3901440"/>
          </a:xfrm>
          <a:prstGeom prst="rect">
            <a:avLst/>
          </a:prstGeom>
          <a:noFill/>
        </p:spPr>
        <p:txBody>
          <a:bodyPr vert="eaVert" wrap="none" rtlCol="0">
            <a:spAutoFit/>
          </a:bodyPr>
          <a:lstStyle/>
          <a:p>
            <a:r>
              <a:rPr lang="zh-CN" altLang="en-US" sz="4400" spc="600" dirty="0">
                <a:ln w="6350">
                  <a:noFill/>
                </a:ln>
                <a:solidFill>
                  <a:schemeClr val="tx1">
                    <a:lumMod val="95000"/>
                    <a:lumOff val="5000"/>
                  </a:schemeClr>
                </a:solidFill>
                <a:latin typeface="宋体" pitchFamily="2" charset="-122"/>
                <a:ea typeface="宋体" pitchFamily="2" charset="-122"/>
              </a:rPr>
              <a:t>感谢您的观看</a:t>
            </a:r>
            <a:endParaRPr lang="zh-CN" altLang="en-US" sz="4400" dirty="0">
              <a:solidFill>
                <a:schemeClr val="tx1">
                  <a:lumMod val="95000"/>
                  <a:lumOff val="5000"/>
                </a:schemeClr>
              </a:solidFill>
              <a:latin typeface="宋体" pitchFamily="2" charset="-122"/>
              <a:ea typeface="宋体" pitchFamily="2" charset="-122"/>
            </a:endParaRPr>
          </a:p>
        </p:txBody>
      </p:sp>
      <p:pic>
        <p:nvPicPr>
          <p:cNvPr id="3" name="图片 2" descr="C:\Users\Administrator\Desktop\南开大学\图片\1128e772fe3dbc5d7d7a3d5439ba328.jpg1128e772fe3dbc5d7d7a3d5439ba328"/>
          <p:cNvPicPr>
            <a:picLocks noChangeAspect="1"/>
          </p:cNvPicPr>
          <p:nvPr/>
        </p:nvPicPr>
        <p:blipFill>
          <a:blip r:embed="rId1"/>
          <a:srcRect/>
          <a:stretch>
            <a:fillRect/>
          </a:stretch>
        </p:blipFill>
        <p:spPr>
          <a:xfrm>
            <a:off x="635000" y="431800"/>
            <a:ext cx="9297670" cy="60350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实验原理</a:t>
            </a:r>
            <a:endParaRPr lang="zh-CN" altLang="en-US" dirty="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r>
              <a:rPr lang="zh-CN" altLang="en-US" dirty="0"/>
              <a:t>原始图像的每个黑或白像素被</a:t>
            </a:r>
            <a:r>
              <a:rPr lang="en-US" altLang="zh-CN" dirty="0"/>
              <a:t>2</a:t>
            </a:r>
            <a:r>
              <a:rPr lang="zh-CN" altLang="en-US" dirty="0"/>
              <a:t>个子块所替代，其中每个子块由</a:t>
            </a:r>
            <a:r>
              <a:rPr lang="en-US" altLang="zh-CN" dirty="0"/>
              <a:t>2x2</a:t>
            </a:r>
            <a:r>
              <a:rPr lang="zh-CN" altLang="en-US" dirty="0"/>
              <a:t>个黑、白像素构成，这样就生成两幅膨胀了的图形，这两幅图像的叠加得到放大了</a:t>
            </a:r>
            <a:r>
              <a:rPr lang="en-US" altLang="zh-CN" dirty="0"/>
              <a:t>4</a:t>
            </a:r>
            <a:r>
              <a:rPr lang="zh-CN" altLang="en-US" dirty="0"/>
              <a:t>倍且对比度有所降低的原始图像。</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6626" y="3391443"/>
            <a:ext cx="8221774" cy="2785520"/>
          </a:xfrm>
          <a:prstGeom prst="rect">
            <a:avLst/>
          </a:prstGeom>
        </p:spPr>
      </p:pic>
      <p:pic>
        <p:nvPicPr>
          <p:cNvPr id="4" name="图片 3" descr="3"/>
          <p:cNvPicPr>
            <a:picLocks noChangeAspect="1"/>
          </p:cNvPicPr>
          <p:nvPr/>
        </p:nvPicPr>
        <p:blipFill>
          <a:blip r:embed="rId2"/>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8"/>
          <p:cNvSpPr txBox="1"/>
          <p:nvPr/>
        </p:nvSpPr>
        <p:spPr>
          <a:xfrm>
            <a:off x="3769995" y="488950"/>
            <a:ext cx="4652010" cy="1051560"/>
          </a:xfrm>
          <a:prstGeom prst="rect">
            <a:avLst/>
          </a:prstGeom>
          <a:noFill/>
        </p:spPr>
        <p:txBody>
          <a:bodyPr wrap="square" lIns="0" tIns="0" rIns="0" bIns="0" rtlCol="0" anchor="ctr">
            <a:noAutofit/>
          </a:bodyPr>
          <a:lstStyle/>
          <a:p>
            <a:pPr algn="ct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二值图像的（</a:t>
            </a:r>
            <a:r>
              <a:rPr lang="en-US" altLang="zh-CN"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2,2</a:t>
            </a: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）的可视密钥分享方案</a:t>
            </a:r>
            <a:endPar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3" name="图片 2" descr="3"/>
          <p:cNvPicPr>
            <a:picLocks noChangeAspect="1"/>
          </p:cNvPicPr>
          <p:nvPr/>
        </p:nvPicPr>
        <p:blipFill>
          <a:blip r:embed="rId1"/>
          <a:stretch>
            <a:fillRect/>
          </a:stretch>
        </p:blipFill>
        <p:spPr>
          <a:xfrm>
            <a:off x="10741660" y="5918835"/>
            <a:ext cx="1064895" cy="810895"/>
          </a:xfrm>
          <a:prstGeom prst="rect">
            <a:avLst/>
          </a:prstGeom>
        </p:spPr>
      </p:pic>
      <p:sp>
        <p:nvSpPr>
          <p:cNvPr id="27" name="内容占位符 2"/>
          <p:cNvSpPr txBox="1"/>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二值图像分存到两个子密钥图像中，将每个黑白色素分为</a:t>
            </a:r>
            <a:r>
              <a:rPr lang="en-US" altLang="zh-CN" dirty="0"/>
              <a:t>2×2</a:t>
            </a:r>
            <a:r>
              <a:rPr lang="zh-CN" altLang="en-US" dirty="0"/>
              <a:t>个黑白像素构成的两个子图像，每个子图像中黑色素块和白色素块各占一半。秘密重构时，叠加子图，产生中等灰度代表白色，完全黑色代表黑色。</a:t>
            </a:r>
            <a:endParaRPr lang="en-US" altLang="zh-CN" dirty="0"/>
          </a:p>
          <a:p>
            <a:r>
              <a:rPr lang="zh-CN" altLang="en-US" dirty="0"/>
              <a:t>从拆分的子图</a:t>
            </a:r>
            <a:r>
              <a:rPr lang="en-US" altLang="zh-CN" dirty="0"/>
              <a:t>a</a:t>
            </a:r>
            <a:r>
              <a:rPr lang="zh-CN" altLang="en-US" dirty="0"/>
              <a:t>，</a:t>
            </a:r>
            <a:r>
              <a:rPr lang="en-US" altLang="zh-CN" dirty="0"/>
              <a:t>b</a:t>
            </a:r>
            <a:r>
              <a:rPr lang="zh-CN" altLang="en-US" dirty="0"/>
              <a:t>无法得到原始图像的任何信息，但叠加到一起后可恢复图像，但由于子图的尺寸是</a:t>
            </a:r>
            <a:r>
              <a:rPr lang="en-US" altLang="zh-CN" dirty="0"/>
              <a:t>512×512</a:t>
            </a:r>
            <a:r>
              <a:rPr lang="zh-CN" altLang="en-US" dirty="0"/>
              <a:t>，原图的尺寸是</a:t>
            </a:r>
            <a:r>
              <a:rPr lang="en-US" altLang="zh-CN" dirty="0"/>
              <a:t>256×256</a:t>
            </a:r>
            <a:r>
              <a:rPr lang="zh-CN" altLang="en-US" dirty="0"/>
              <a:t>，直接叠加得到的图像不清晰，可以通过缩小清晰处理得到最终恢复的图像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3"/>
          <p:cNvPicPr>
            <a:picLocks noChangeAspect="1"/>
          </p:cNvPicPr>
          <p:nvPr/>
        </p:nvPicPr>
        <p:blipFill>
          <a:blip r:embed="rId1"/>
          <a:stretch>
            <a:fillRect/>
          </a:stretch>
        </p:blipFill>
        <p:spPr>
          <a:xfrm>
            <a:off x="10741660" y="5918835"/>
            <a:ext cx="1064895" cy="810895"/>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141" y="3597801"/>
            <a:ext cx="2726481" cy="2726481"/>
          </a:xfrm>
          <a:prstGeom prst="rect">
            <a:avLst/>
          </a:prstGeom>
        </p:spPr>
      </p:pic>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986" y="567693"/>
            <a:ext cx="2753725" cy="2753725"/>
          </a:xfrm>
          <a:prstGeom prst="rect">
            <a:avLst/>
          </a:prstGeom>
        </p:spPr>
      </p:pic>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5903" y="3570556"/>
            <a:ext cx="2753726" cy="2753726"/>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538" y="567693"/>
            <a:ext cx="2753725" cy="2753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8"/>
          <p:cNvSpPr txBox="1"/>
          <p:nvPr/>
        </p:nvSpPr>
        <p:spPr>
          <a:xfrm>
            <a:off x="3718560" y="349885"/>
            <a:ext cx="4754245" cy="1475740"/>
          </a:xfrm>
          <a:prstGeom prst="rect">
            <a:avLst/>
          </a:prstGeom>
          <a:noFill/>
        </p:spPr>
        <p:txBody>
          <a:bodyPr wrap="square" lIns="0" tIns="0" rIns="0" bIns="0" rtlCol="0" anchor="ctr">
            <a:noAutofit/>
          </a:bodyPr>
          <a:lstStyle/>
          <a:p>
            <a:pPr algn="ct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灰度图像的（2,2）</a:t>
            </a:r>
            <a:endPar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a:p>
            <a:pPr algn="ct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的可视密钥分享方案</a:t>
            </a:r>
            <a:endPar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3" name="图片 2" descr="3"/>
          <p:cNvPicPr>
            <a:picLocks noChangeAspect="1"/>
          </p:cNvPicPr>
          <p:nvPr/>
        </p:nvPicPr>
        <p:blipFill>
          <a:blip r:embed="rId1"/>
          <a:stretch>
            <a:fillRect/>
          </a:stretch>
        </p:blipFill>
        <p:spPr>
          <a:xfrm>
            <a:off x="10741660" y="5918835"/>
            <a:ext cx="1064895" cy="810895"/>
          </a:xfrm>
          <a:prstGeom prst="rect">
            <a:avLst/>
          </a:prstGeom>
        </p:spPr>
      </p:pic>
      <p:sp>
        <p:nvSpPr>
          <p:cNvPr id="27" name="内容占位符 2"/>
          <p:cNvSpPr txBox="1"/>
          <p:nvPr/>
        </p:nvSpPr>
        <p:spPr>
          <a:xfrm>
            <a:off x="515620" y="2882265"/>
            <a:ext cx="6930390" cy="39071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ea typeface="+mn-lt"/>
                <a:cs typeface="+mn-lt"/>
              </a:rPr>
              <a:t>误差扩散法：先阈值量化图像限速，然后将图像量化过程中产生的误差分配给周围像素点。利用这种方法产生的半色调图像能够比较忠实地反映图像的灰度层次过滤。灰度图像是具有多个灰度等级，层次丰富的连续调图像，每个像素点用 </a:t>
            </a:r>
            <a:r>
              <a:rPr lang="en-US" altLang="zh-CN" sz="2400" dirty="0">
                <a:ea typeface="+mn-lt"/>
                <a:cs typeface="+mn-lt"/>
              </a:rPr>
              <a:t>8 </a:t>
            </a:r>
            <a:r>
              <a:rPr lang="zh-CN" altLang="en-US" sz="2400" dirty="0">
                <a:ea typeface="+mn-lt"/>
                <a:cs typeface="+mn-lt"/>
              </a:rPr>
              <a:t>比特表示，取值 </a:t>
            </a:r>
            <a:r>
              <a:rPr lang="en-US" altLang="zh-CN" sz="2400" dirty="0">
                <a:ea typeface="+mn-lt"/>
                <a:cs typeface="+mn-lt"/>
              </a:rPr>
              <a:t>0~255</a:t>
            </a:r>
            <a:r>
              <a:rPr lang="zh-CN" altLang="en-US" sz="2400" dirty="0">
                <a:ea typeface="+mn-lt"/>
                <a:cs typeface="+mn-lt"/>
              </a:rPr>
              <a:t>。若输入的像素值小于 </a:t>
            </a:r>
            <a:r>
              <a:rPr lang="en-US" altLang="zh-CN" sz="2400" dirty="0">
                <a:ea typeface="+mn-lt"/>
                <a:cs typeface="+mn-lt"/>
              </a:rPr>
              <a:t>127</a:t>
            </a:r>
            <a:r>
              <a:rPr lang="zh-CN" altLang="en-US" sz="2400" dirty="0">
                <a:ea typeface="+mn-lt"/>
                <a:cs typeface="+mn-lt"/>
              </a:rPr>
              <a:t>，则输出 </a:t>
            </a:r>
            <a:r>
              <a:rPr lang="en-US" altLang="zh-CN" sz="2400" dirty="0">
                <a:ea typeface="+mn-lt"/>
                <a:cs typeface="+mn-lt"/>
              </a:rPr>
              <a:t>0(</a:t>
            </a:r>
            <a:r>
              <a:rPr lang="zh-CN" altLang="en-US" sz="2400" dirty="0">
                <a:ea typeface="+mn-lt"/>
                <a:cs typeface="+mn-lt"/>
              </a:rPr>
              <a:t>纯黑</a:t>
            </a:r>
            <a:r>
              <a:rPr lang="en-US" altLang="zh-CN" sz="2400" dirty="0">
                <a:ea typeface="+mn-lt"/>
                <a:cs typeface="+mn-lt"/>
              </a:rPr>
              <a:t>)</a:t>
            </a:r>
            <a:r>
              <a:rPr lang="zh-CN" altLang="en-US" sz="2400" dirty="0">
                <a:ea typeface="+mn-lt"/>
                <a:cs typeface="+mn-lt"/>
              </a:rPr>
              <a:t>；若输入的像素值大于 </a:t>
            </a:r>
            <a:r>
              <a:rPr lang="en-US" altLang="zh-CN" sz="2400" dirty="0">
                <a:ea typeface="+mn-lt"/>
                <a:cs typeface="+mn-lt"/>
              </a:rPr>
              <a:t>127</a:t>
            </a:r>
            <a:r>
              <a:rPr lang="zh-CN" altLang="en-US" sz="2400" dirty="0">
                <a:ea typeface="+mn-lt"/>
                <a:cs typeface="+mn-lt"/>
              </a:rPr>
              <a:t>，则输出 </a:t>
            </a:r>
            <a:r>
              <a:rPr lang="en-US" altLang="zh-CN" sz="2400" dirty="0">
                <a:ea typeface="+mn-lt"/>
                <a:cs typeface="+mn-lt"/>
              </a:rPr>
              <a:t>1(</a:t>
            </a:r>
            <a:r>
              <a:rPr lang="zh-CN" altLang="en-US" sz="2400" dirty="0">
                <a:ea typeface="+mn-lt"/>
                <a:cs typeface="+mn-lt"/>
              </a:rPr>
              <a:t>纯白</a:t>
            </a:r>
            <a:r>
              <a:rPr lang="en-US" altLang="zh-CN" sz="2400" dirty="0">
                <a:ea typeface="+mn-lt"/>
                <a:cs typeface="+mn-lt"/>
              </a:rPr>
              <a:t>)</a:t>
            </a:r>
            <a:r>
              <a:rPr lang="zh-CN" altLang="en-US" sz="2400" dirty="0">
                <a:ea typeface="+mn-lt"/>
                <a:cs typeface="+mn-lt"/>
              </a:rPr>
              <a:t>。误差</a:t>
            </a:r>
            <a:r>
              <a:rPr lang="en-US" altLang="zh-CN" sz="2400" dirty="0">
                <a:ea typeface="+mn-lt"/>
                <a:cs typeface="+mn-lt"/>
              </a:rPr>
              <a:t>=</a:t>
            </a:r>
            <a:r>
              <a:rPr lang="zh-CN" altLang="en-US" sz="2400" dirty="0">
                <a:ea typeface="+mn-lt"/>
                <a:cs typeface="+mn-lt"/>
              </a:rPr>
              <a:t>输入像素值</a:t>
            </a:r>
            <a:r>
              <a:rPr lang="en-US" altLang="zh-CN" sz="2400" dirty="0">
                <a:ea typeface="+mn-lt"/>
                <a:cs typeface="+mn-lt"/>
              </a:rPr>
              <a:t>-</a:t>
            </a:r>
            <a:r>
              <a:rPr lang="zh-CN" altLang="en-US" sz="2400" dirty="0">
                <a:ea typeface="+mn-lt"/>
                <a:cs typeface="+mn-lt"/>
              </a:rPr>
              <a:t>输出像素值，将误差扩散到像素的 </a:t>
            </a:r>
            <a:r>
              <a:rPr lang="en-US" altLang="zh-CN" sz="2400" dirty="0">
                <a:ea typeface="+mn-lt"/>
                <a:cs typeface="+mn-lt"/>
              </a:rPr>
              <a:t>4</a:t>
            </a:r>
            <a:r>
              <a:rPr lang="zh-CN" altLang="en-US" sz="2400" dirty="0">
                <a:ea typeface="+mn-lt"/>
                <a:cs typeface="+mn-lt"/>
              </a:rPr>
              <a:t>个待处理的邻点上，分别是</a:t>
            </a:r>
            <a:r>
              <a:rPr lang="en-US" altLang="zh-CN" sz="2400" dirty="0">
                <a:ea typeface="+mn-lt"/>
                <a:cs typeface="+mn-lt"/>
              </a:rPr>
              <a:t>P(i,j)</a:t>
            </a:r>
            <a:r>
              <a:rPr lang="zh-CN" altLang="en-US" sz="2400" dirty="0">
                <a:ea typeface="+mn-lt"/>
                <a:cs typeface="+mn-lt"/>
              </a:rPr>
              <a:t>的右方、右下方、正下方和左下方像素点。</a:t>
            </a:r>
            <a:endParaRPr lang="zh-CN" altLang="en-US" sz="2400" dirty="0">
              <a:ea typeface="+mn-lt"/>
              <a:cs typeface="+mn-lt"/>
            </a:endParaRPr>
          </a:p>
        </p:txBody>
      </p:sp>
      <p:pic>
        <p:nvPicPr>
          <p:cNvPr id="2" name="图片 1" descr="Part25"/>
          <p:cNvPicPr>
            <a:picLocks noChangeAspect="1"/>
          </p:cNvPicPr>
          <p:nvPr/>
        </p:nvPicPr>
        <p:blipFill>
          <a:blip r:embed="rId2"/>
          <a:stretch>
            <a:fillRect/>
          </a:stretch>
        </p:blipFill>
        <p:spPr>
          <a:xfrm>
            <a:off x="8049260" y="2934335"/>
            <a:ext cx="3543300" cy="2124075"/>
          </a:xfrm>
          <a:prstGeom prst="rect">
            <a:avLst/>
          </a:prstGeom>
        </p:spPr>
      </p:pic>
      <p:sp>
        <p:nvSpPr>
          <p:cNvPr id="13" name="矩形 12"/>
          <p:cNvSpPr/>
          <p:nvPr/>
        </p:nvSpPr>
        <p:spPr>
          <a:xfrm>
            <a:off x="8162925" y="5058410"/>
            <a:ext cx="3315970" cy="340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宋体" pitchFamily="2" charset="-122"/>
                <a:ea typeface="宋体" pitchFamily="2" charset="-122"/>
              </a:rPr>
              <a:t>误差扩散</a:t>
            </a:r>
            <a:r>
              <a:rPr lang="zh-CN" altLang="en-US">
                <a:latin typeface="宋体" pitchFamily="2" charset="-122"/>
                <a:ea typeface="宋体" pitchFamily="2" charset="-122"/>
              </a:rPr>
              <a:t>比例</a:t>
            </a:r>
            <a:endParaRPr lang="zh-CN" altLang="en-US">
              <a:latin typeface="宋体" pitchFamily="2" charset="-122"/>
              <a:ea typeface="宋体" pitchFamily="2" charset="-122"/>
            </a:endParaRPr>
          </a:p>
        </p:txBody>
      </p:sp>
      <p:sp>
        <p:nvSpPr>
          <p:cNvPr id="5" name="文本框 4"/>
          <p:cNvSpPr txBox="1"/>
          <p:nvPr/>
        </p:nvSpPr>
        <p:spPr>
          <a:xfrm>
            <a:off x="515620" y="1692275"/>
            <a:ext cx="9161145" cy="753110"/>
          </a:xfrm>
          <a:prstGeom prst="rect">
            <a:avLst/>
          </a:prstGeom>
          <a:noFill/>
        </p:spPr>
        <p:txBody>
          <a:bodyPr wrap="square" rtlCol="0">
            <a:noAutofit/>
          </a:bodyPr>
          <a:p>
            <a:pPr marL="342900" indent="-342900">
              <a:buFont typeface="Arial" panose="020B0604020202020204" pitchFamily="34" charset="0"/>
              <a:buChar char="•"/>
            </a:pPr>
            <a:r>
              <a:rPr lang="zh-CN" altLang="en-US" sz="2400" dirty="0">
                <a:sym typeface="+mn-ea"/>
              </a:rPr>
              <a:t>灰度图像的每个像素由一个0~255的数值表示灰度等级，需要经过半色调化处理，将连续色调图像转换为黑白图像，即像素值由0或1表示的二值图像。</a:t>
            </a:r>
            <a:endParaRPr lang="zh-CN" altLang="en-US" sz="2400" dirty="0"/>
          </a:p>
          <a:p>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9890" y="743712"/>
            <a:ext cx="4876800" cy="4876800"/>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784" y="3523488"/>
            <a:ext cx="2834640" cy="283464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784" y="539496"/>
            <a:ext cx="2834640" cy="2834640"/>
          </a:xfrm>
          <a:prstGeom prst="rect">
            <a:avLst/>
          </a:prstGeom>
        </p:spPr>
      </p:pic>
      <p:pic>
        <p:nvPicPr>
          <p:cNvPr id="2" name="图片 1" descr="3"/>
          <p:cNvPicPr>
            <a:picLocks noChangeAspect="1"/>
          </p:cNvPicPr>
          <p:nvPr/>
        </p:nvPicPr>
        <p:blipFill>
          <a:blip r:embed="rId4"/>
          <a:stretch>
            <a:fillRect/>
          </a:stretch>
        </p:blipFill>
        <p:spPr>
          <a:xfrm>
            <a:off x="10741660" y="5918835"/>
            <a:ext cx="1064895"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8"/>
          <p:cNvSpPr txBox="1"/>
          <p:nvPr/>
        </p:nvSpPr>
        <p:spPr>
          <a:xfrm>
            <a:off x="4026535" y="349885"/>
            <a:ext cx="4492625" cy="1475740"/>
          </a:xfrm>
          <a:prstGeom prst="rect">
            <a:avLst/>
          </a:prstGeom>
          <a:noFill/>
        </p:spPr>
        <p:txBody>
          <a:bodyPr wrap="square" lIns="0" tIns="0" rIns="0" bIns="0" rtlCol="0" anchor="ctr">
            <a:noAutofit/>
          </a:bodyPr>
          <a:lstStyle/>
          <a:p>
            <a:pPr algn="ctr">
              <a:buClrTx/>
              <a:buSzTx/>
              <a:buNone/>
            </a:pPr>
            <a:r>
              <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彩色图像的（2,2）的可视密钥分享方案</a:t>
            </a:r>
            <a:endParaRPr lang="zh-CN" altLang="en-US" sz="3200" spc="6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3" name="图片 2" descr="3"/>
          <p:cNvPicPr>
            <a:picLocks noChangeAspect="1"/>
          </p:cNvPicPr>
          <p:nvPr/>
        </p:nvPicPr>
        <p:blipFill>
          <a:blip r:embed="rId1"/>
          <a:stretch>
            <a:fillRect/>
          </a:stretch>
        </p:blipFill>
        <p:spPr>
          <a:xfrm>
            <a:off x="10741660" y="5918835"/>
            <a:ext cx="1064895" cy="810895"/>
          </a:xfrm>
          <a:prstGeom prst="rect">
            <a:avLst/>
          </a:prstGeom>
        </p:spPr>
      </p:pic>
      <p:sp>
        <p:nvSpPr>
          <p:cNvPr id="27" name="内容占位符 2"/>
          <p:cNvSpPr txBox="1"/>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彩色图像的每个像素由</a:t>
            </a:r>
            <a:r>
              <a:rPr lang="en-US" altLang="zh-CN" dirty="0" err="1"/>
              <a:t>red,green,blue</a:t>
            </a:r>
            <a:r>
              <a:rPr lang="zh-CN" altLang="en-US" dirty="0"/>
              <a:t>三种分量叠加形成，因此可以将三张分量子图按照灰度图像的方法分别拆分成两张无意义的子图，然后分别将三张</a:t>
            </a:r>
            <a:r>
              <a:rPr lang="en-US" altLang="zh-CN" dirty="0"/>
              <a:t>red</a:t>
            </a:r>
            <a:r>
              <a:rPr lang="zh-CN" altLang="en-US" dirty="0"/>
              <a:t>、</a:t>
            </a:r>
            <a:r>
              <a:rPr lang="en-US" altLang="zh-CN" dirty="0"/>
              <a:t>blue</a:t>
            </a:r>
            <a:r>
              <a:rPr lang="zh-CN" altLang="en-US" dirty="0"/>
              <a:t>、</a:t>
            </a:r>
            <a:r>
              <a:rPr lang="en-US" altLang="zh-CN" dirty="0"/>
              <a:t>green</a:t>
            </a:r>
            <a:r>
              <a:rPr lang="zh-CN" altLang="en-US" dirty="0"/>
              <a:t>无意义子图分量叠加得到两张无意义子图作为分发密钥，叠加即可得到原图。</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PP_MARK_KEY" val="e7aec50f-30d5-4e53-992b-e421aab8e015"/>
  <p:tag name="COMMONDATA" val="eyJoZGlkIjoiZTIxZjE4NWUxYTgwYjkwOTU3MDRkZDUzZjFmYTk3MWMifQ=="/>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  ​​">
  <a:themeElements>
    <a:clrScheme name="Calligraphy">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4189</Words>
  <Application>WPS 演示</Application>
  <PresentationFormat>宽屏</PresentationFormat>
  <Paragraphs>330</Paragraphs>
  <Slides>36</Slides>
  <Notes>16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36</vt:i4>
      </vt:variant>
    </vt:vector>
  </HeadingPairs>
  <TitlesOfParts>
    <vt:vector size="54" baseType="lpstr">
      <vt:lpstr>Arial</vt:lpstr>
      <vt:lpstr>宋体</vt:lpstr>
      <vt:lpstr>Wingdings</vt:lpstr>
      <vt:lpstr>汉仪书宋二KW</vt:lpstr>
      <vt:lpstr>微软雅黑</vt:lpstr>
      <vt:lpstr>Arial</vt:lpstr>
      <vt:lpstr>汉仪旗黑</vt:lpstr>
      <vt:lpstr>Open Sans</vt:lpstr>
      <vt:lpstr>思源黑体 CN Heavy</vt:lpstr>
      <vt:lpstr>汉仪中黑KW</vt:lpstr>
      <vt:lpstr>思源黑体 CN Normal</vt:lpstr>
      <vt:lpstr>等线</vt:lpstr>
      <vt:lpstr>汉仪中等线KW</vt:lpstr>
      <vt:lpstr>宋体</vt:lpstr>
      <vt:lpstr>Arial Unicode MS</vt:lpstr>
      <vt:lpstr>等线 Light</vt:lpstr>
      <vt:lpstr>苹方-简</vt:lpstr>
      <vt:lpstr>  ​​</vt:lpstr>
      <vt:lpstr>PowerPoint 演示文稿</vt:lpstr>
      <vt:lpstr>PowerPoint 演示文稿</vt:lpstr>
      <vt:lpstr>PowerPoint 演示文稿</vt:lpstr>
      <vt:lpstr>实验原理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Shamir门限方案</vt:lpstr>
      <vt:lpstr>PowerPoint 演示文稿</vt:lpstr>
      <vt:lpstr>PowerPoint 演示文稿</vt:lpstr>
      <vt:lpstr>PowerPoint 演示文稿</vt:lpstr>
      <vt:lpstr>PowerPoint 演示文稿</vt:lpstr>
      <vt:lpstr>PowerPoint 演示文稿</vt:lpstr>
      <vt:lpstr>PowerPoint 演示文稿</vt:lpstr>
      <vt:lpstr>实验原理</vt:lpstr>
      <vt:lpstr>实验原理</vt:lpstr>
      <vt:lpstr>实验原理</vt:lpstr>
      <vt:lpstr>PowerPoint 演示文稿</vt:lpstr>
      <vt:lpstr>PowerPoint 演示文稿</vt:lpstr>
      <vt:lpstr>PowerPoint 演示文稿</vt:lpstr>
      <vt:lpstr>实验原理</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Yyb</cp:lastModifiedBy>
  <cp:revision>54</cp:revision>
  <dcterms:created xsi:type="dcterms:W3CDTF">2023-03-26T05:44:27Z</dcterms:created>
  <dcterms:modified xsi:type="dcterms:W3CDTF">2023-03-26T05:44:27Z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6809458E90B0E1A448D61F649DD7B04B_43</vt:lpwstr>
  </property>
</Properties>
</file>